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38" r:id="rId1"/>
  </p:sldMasterIdLst>
  <p:notesMasterIdLst>
    <p:notesMasterId r:id="rId13"/>
  </p:notesMasterIdLst>
  <p:handoutMasterIdLst>
    <p:handoutMasterId r:id="rId14"/>
  </p:handoutMasterIdLst>
  <p:sldIdLst>
    <p:sldId id="377" r:id="rId2"/>
    <p:sldId id="379" r:id="rId3"/>
    <p:sldId id="385" r:id="rId4"/>
    <p:sldId id="384" r:id="rId5"/>
    <p:sldId id="380" r:id="rId6"/>
    <p:sldId id="381" r:id="rId7"/>
    <p:sldId id="353" r:id="rId8"/>
    <p:sldId id="376" r:id="rId9"/>
    <p:sldId id="371" r:id="rId10"/>
    <p:sldId id="378" r:id="rId11"/>
    <p:sldId id="280" r:id="rId12"/>
  </p:sldIdLst>
  <p:sldSz cx="10160000" cy="7618413"/>
  <p:notesSz cx="68199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568823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1137646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706469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2275292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844115" algn="l" defTabSz="1137646" rtl="0" eaLnBrk="1" latinLnBrk="0" hangingPunct="1">
      <a:defRPr sz="3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3412938" algn="l" defTabSz="1137646" rtl="0" eaLnBrk="1" latinLnBrk="0" hangingPunct="1">
      <a:defRPr sz="3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981761" algn="l" defTabSz="1137646" rtl="0" eaLnBrk="1" latinLnBrk="0" hangingPunct="1">
      <a:defRPr sz="3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4550584" algn="l" defTabSz="1137646" rtl="0" eaLnBrk="1" latinLnBrk="0" hangingPunct="1">
      <a:defRPr sz="30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87F"/>
    <a:srgbClr val="000000"/>
    <a:srgbClr val="4D4D4D"/>
    <a:srgbClr val="C1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76029" autoAdjust="0"/>
  </p:normalViewPr>
  <p:slideViewPr>
    <p:cSldViewPr snapToGrid="0">
      <p:cViewPr>
        <p:scale>
          <a:sx n="50" d="100"/>
          <a:sy n="50" d="100"/>
        </p:scale>
        <p:origin x="-3120" y="-726"/>
      </p:cViewPr>
      <p:guideLst>
        <p:guide orient="horz" pos="1272"/>
        <p:guide pos="6044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07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233" y="0"/>
            <a:ext cx="295507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239"/>
            <a:ext cx="295507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233" y="9433239"/>
            <a:ext cx="295507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96" charset="-128"/>
                <a:cs typeface="Arial" pitchFamily="34" charset="0"/>
              </a:defRPr>
            </a:lvl1pPr>
          </a:lstStyle>
          <a:p>
            <a:pPr>
              <a:defRPr/>
            </a:pPr>
            <a:fld id="{0BE7F795-5B66-4970-8C86-4876FCB1B56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145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07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3233" y="0"/>
            <a:ext cx="295507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2309" y="4717415"/>
            <a:ext cx="5455284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239"/>
            <a:ext cx="295507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233" y="9433239"/>
            <a:ext cx="295507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41" tIns="45821" rIns="91641" bIns="4582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96" charset="-128"/>
                <a:cs typeface="Arial" pitchFamily="34" charset="0"/>
              </a:defRPr>
            </a:lvl1pPr>
          </a:lstStyle>
          <a:p>
            <a:pPr>
              <a:defRPr/>
            </a:pPr>
            <a:fld id="{607C1AD2-890D-4BBB-B58C-7EC7FBB77D8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183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56882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1137646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706469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2275292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2844115" algn="l" defTabSz="113764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12938" algn="l" defTabSz="113764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81761" algn="l" defTabSz="113764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50584" algn="l" defTabSz="113764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D08F3-3F13-4A68-86FE-DEB1BEB333A0}" type="slidenum">
              <a:rPr lang="en-GB" smtClean="0">
                <a:ea typeface="ＭＳ Ｐゴシック" charset="-128"/>
              </a:rPr>
              <a:pPr/>
              <a:t>2</a:t>
            </a:fld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D08F3-3F13-4A68-86FE-DEB1BEB333A0}" type="slidenum">
              <a:rPr lang="en-GB" smtClean="0">
                <a:ea typeface="ＭＳ Ｐゴシック" charset="-128"/>
              </a:rPr>
              <a:pPr/>
              <a:t>3</a:t>
            </a:fld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176F6-00A5-4FFD-9C96-D6D8ED9FC744}" type="slidenum">
              <a:rPr lang="en-GB" smtClean="0">
                <a:ea typeface="ＭＳ Ｐゴシック" charset="-128"/>
              </a:rPr>
              <a:pPr/>
              <a:t>4</a:t>
            </a:fld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D08F3-3F13-4A68-86FE-DEB1BEB333A0}" type="slidenum">
              <a:rPr lang="en-GB" smtClean="0">
                <a:ea typeface="ＭＳ Ｐゴシック" charset="-128"/>
              </a:rPr>
              <a:pPr/>
              <a:t>5</a:t>
            </a:fld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D08F3-3F13-4A68-86FE-DEB1BEB333A0}" type="slidenum">
              <a:rPr lang="en-GB" smtClean="0">
                <a:ea typeface="ＭＳ Ｐゴシック" charset="-128"/>
              </a:rPr>
              <a:pPr/>
              <a:t>6</a:t>
            </a:fld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313E8-1895-467F-A967-B04A65B14767}" type="slidenum">
              <a:rPr lang="en-GB" smtClean="0">
                <a:ea typeface="ＭＳ Ｐゴシック" charset="-128"/>
              </a:rPr>
              <a:pPr/>
              <a:t>7</a:t>
            </a:fld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4584" indent="-2863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5515" indent="-22910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3720" indent="-22910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61926" indent="-22910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20132" indent="-229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8338" indent="-229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36544" indent="-229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94750" indent="-229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C4B59280-8BCF-44A8-9A14-A15DA83D83E0}" type="slidenum">
              <a:rPr lang="en-GB" sz="1200"/>
              <a:pPr eaLnBrk="1" hangingPunct="1"/>
              <a:t>8</a:t>
            </a:fld>
            <a:endParaRPr lang="en-GB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313E8-1895-467F-A967-B04A65B14767}" type="slidenum">
              <a:rPr lang="en-GB" smtClean="0">
                <a:ea typeface="ＭＳ Ｐゴシック" charset="-128"/>
              </a:rPr>
              <a:pPr/>
              <a:t>9</a:t>
            </a:fld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313E8-1895-467F-A967-B04A65B14767}" type="slidenum">
              <a:rPr lang="en-GB" smtClean="0">
                <a:ea typeface="ＭＳ Ｐゴシック" charset="-128"/>
              </a:rPr>
              <a:pPr/>
              <a:t>10</a:t>
            </a:fld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9526" cy="761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14"/>
          <p:cNvSpPr>
            <a:spLocks noChangeArrowheads="1"/>
          </p:cNvSpPr>
          <p:nvPr/>
        </p:nvSpPr>
        <p:spPr bwMode="auto">
          <a:xfrm>
            <a:off x="0" y="6713728"/>
            <a:ext cx="10160000" cy="9046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1" tIns="45711" rIns="91421" bIns="45711"/>
          <a:lstStyle/>
          <a:p>
            <a:pPr algn="ctr"/>
            <a:endParaRPr lang="de-DE" sz="3200">
              <a:latin typeface="Gill Sans"/>
            </a:endParaRPr>
          </a:p>
        </p:txBody>
      </p:sp>
      <p:cxnSp>
        <p:nvCxnSpPr>
          <p:cNvPr id="6" name="Gerade Verbindung 10"/>
          <p:cNvCxnSpPr/>
          <p:nvPr/>
        </p:nvCxnSpPr>
        <p:spPr bwMode="auto">
          <a:xfrm>
            <a:off x="171451" y="6713726"/>
            <a:ext cx="9785350" cy="0"/>
          </a:xfrm>
          <a:prstGeom prst="line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127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872444"/>
            <a:ext cx="933450" cy="62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867684"/>
            <a:ext cx="1304926" cy="61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/>
          </p:cNvSpPr>
          <p:nvPr/>
        </p:nvSpPr>
        <p:spPr bwMode="auto">
          <a:xfrm>
            <a:off x="1112838" y="6829591"/>
            <a:ext cx="7472362" cy="64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200">
                <a:solidFill>
                  <a:srgbClr val="000000"/>
                </a:solidFill>
                <a:latin typeface="Arial Narrow" pitchFamily="34" charset="0"/>
                <a:sym typeface="Arial Narrow Bold"/>
              </a:rPr>
              <a:t>International Energy Agency Implementing Agreement on</a:t>
            </a:r>
            <a:br>
              <a:rPr lang="en-US" sz="2200">
                <a:solidFill>
                  <a:srgbClr val="000000"/>
                </a:solidFill>
                <a:latin typeface="Arial Narrow" pitchFamily="34" charset="0"/>
                <a:sym typeface="Arial Narrow Bold"/>
              </a:rPr>
            </a:br>
            <a:r>
              <a:rPr lang="en-US" sz="2200" b="1">
                <a:solidFill>
                  <a:srgbClr val="000000"/>
                </a:solidFill>
                <a:latin typeface="Arial Narrow" pitchFamily="34" charset="0"/>
                <a:sym typeface="Arial Narrow Bold"/>
              </a:rPr>
              <a:t>District Heating and Cooling including Combined Heat and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547574"/>
            <a:ext cx="9178820" cy="8761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mtClean="0">
                <a:sym typeface="Century Gothic" pitchFamily="34" charset="0"/>
              </a:rPr>
              <a:t>Click to edit Master title style</a:t>
            </a:r>
            <a:endParaRPr lang="en-US" dirty="0" smtClean="0"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7029"/>
      </p:ext>
    </p:extLst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ngle lar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ages for OP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119248"/>
            <a:ext cx="398639" cy="609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0861" y="2114464"/>
            <a:ext cx="9216320" cy="484086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 single object - picture gtable graph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53184" y="1243283"/>
            <a:ext cx="9131652" cy="569970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843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85761"/>
      </p:ext>
    </p:extLst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(Singe wid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903" y="2116228"/>
            <a:ext cx="7257802" cy="4743333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ire Slide2 16.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78" y="1109845"/>
            <a:ext cx="9553222" cy="610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35001" y="6630841"/>
            <a:ext cx="2031271" cy="33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3765" tIns="56882" rIns="113765" bIns="5688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400" b="1" dirty="0" smtClean="0">
                <a:solidFill>
                  <a:schemeClr val="bg1"/>
                </a:solidFill>
                <a:cs typeface="Arial" charset="0"/>
              </a:rPr>
              <a:t>Part of the BRE Trust</a:t>
            </a:r>
          </a:p>
        </p:txBody>
      </p:sp>
      <p:pic>
        <p:nvPicPr>
          <p:cNvPr id="6" name="Picture 10" descr="bre_log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474" y="223380"/>
            <a:ext cx="816681" cy="66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4" cstate="print"/>
          <a:srcRect b="702"/>
          <a:stretch>
            <a:fillRect/>
          </a:stretch>
        </p:blipFill>
        <p:spPr bwMode="auto">
          <a:xfrm>
            <a:off x="0" y="1123953"/>
            <a:ext cx="423333" cy="610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8546" y="1146435"/>
            <a:ext cx="5258153" cy="1331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3362" y="1561769"/>
            <a:ext cx="5281083" cy="1109255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618" y="1156530"/>
            <a:ext cx="4890407" cy="9558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903" y="2116226"/>
            <a:ext cx="4843309" cy="4767235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70072" y="1278699"/>
            <a:ext cx="4255247" cy="56047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ng Title, Colum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618" y="1156530"/>
            <a:ext cx="9193466" cy="9558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906" y="2116226"/>
            <a:ext cx="4150037" cy="4767235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996330" y="2127181"/>
            <a:ext cx="4865387" cy="4768189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617" y="1156530"/>
            <a:ext cx="5368524" cy="9558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903" y="2116226"/>
            <a:ext cx="5369238" cy="4767235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03577" y="1195046"/>
            <a:ext cx="3693460" cy="2748604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17522" y="4075107"/>
            <a:ext cx="3693460" cy="2808356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Wide Column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617" y="1156530"/>
            <a:ext cx="9217372" cy="9558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904" y="2116227"/>
            <a:ext cx="5656109" cy="4767235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72943" y="2163035"/>
            <a:ext cx="3000190" cy="2294486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84896" y="4600925"/>
            <a:ext cx="3002181" cy="2222784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169526" cy="165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547574"/>
            <a:ext cx="9178926" cy="8761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092" tIns="38092" rIns="38092" bIns="380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entury Gothic" pitchFamily="34" charset="0"/>
              </a:rPr>
              <a:t>Click to edit Master title style</a:t>
            </a:r>
            <a:endParaRPr lang="en-US" dirty="0" smtClean="0">
              <a:sym typeface="Century Gothic" pitchFamily="34" charset="0"/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056972"/>
            <a:ext cx="9199562" cy="4329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092" tIns="38092" rIns="38092" bIns="380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entury Gothic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Century Gothic" pitchFamily="34" charset="0"/>
              </a:rPr>
              <a:t>Second level</a:t>
            </a:r>
          </a:p>
          <a:p>
            <a:pPr lvl="2"/>
            <a:r>
              <a:rPr lang="en-US" smtClean="0">
                <a:sym typeface="Century Gothic" pitchFamily="34" charset="0"/>
              </a:rPr>
              <a:t>Third level</a:t>
            </a:r>
          </a:p>
          <a:p>
            <a:pPr lvl="3"/>
            <a:r>
              <a:rPr lang="en-US" smtClean="0">
                <a:sym typeface="Century Gothic" pitchFamily="34" charset="0"/>
              </a:rPr>
              <a:t>Fourth level</a:t>
            </a:r>
          </a:p>
          <a:p>
            <a:pPr lvl="4"/>
            <a:r>
              <a:rPr lang="en-US" smtClean="0">
                <a:sym typeface="Century Gothic" pitchFamily="34" charset="0"/>
              </a:rPr>
              <a:t>Fifth level</a:t>
            </a:r>
            <a:endParaRPr lang="en-US" smtClean="0">
              <a:sym typeface="Gill Sans" pitchFamily="-28" charset="0"/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71451" y="6713726"/>
            <a:ext cx="9785350" cy="0"/>
          </a:xfrm>
          <a:prstGeom prst="line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127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0" name="Grafik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891490"/>
            <a:ext cx="933450" cy="62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Grafik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867684"/>
            <a:ext cx="1304926" cy="61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7"/>
          <p:cNvSpPr>
            <a:spLocks/>
          </p:cNvSpPr>
          <p:nvPr/>
        </p:nvSpPr>
        <p:spPr bwMode="auto">
          <a:xfrm>
            <a:off x="1112838" y="6829591"/>
            <a:ext cx="7472362" cy="64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200">
                <a:solidFill>
                  <a:srgbClr val="000000"/>
                </a:solidFill>
                <a:latin typeface="Arial Narrow" pitchFamily="34" charset="0"/>
                <a:sym typeface="Arial Narrow Bold"/>
              </a:rPr>
              <a:t>International Energy Agency Implementing Agreement on</a:t>
            </a:r>
            <a:br>
              <a:rPr lang="en-US" sz="2200">
                <a:solidFill>
                  <a:srgbClr val="000000"/>
                </a:solidFill>
                <a:latin typeface="Arial Narrow" pitchFamily="34" charset="0"/>
                <a:sym typeface="Arial Narrow Bold"/>
              </a:rPr>
            </a:br>
            <a:r>
              <a:rPr lang="en-US" sz="2200" b="1">
                <a:solidFill>
                  <a:srgbClr val="000000"/>
                </a:solidFill>
                <a:latin typeface="Arial Narrow" pitchFamily="34" charset="0"/>
                <a:sym typeface="Arial Narrow Bold"/>
              </a:rPr>
              <a:t>District Heating and Cooling including Combined Heat and Power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17" r:id="rId5"/>
    <p:sldLayoutId id="2147484310" r:id="rId6"/>
    <p:sldLayoutId id="2147484311" r:id="rId7"/>
    <p:sldLayoutId id="2147484312" r:id="rId8"/>
    <p:sldLayoutId id="2147484313" r:id="rId9"/>
    <p:sldLayoutId id="2147484318" r:id="rId10"/>
    <p:sldLayoutId id="2147484315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spc="60">
          <a:solidFill>
            <a:schemeClr val="bg1"/>
          </a:solidFill>
          <a:latin typeface="+mj-lt"/>
          <a:ea typeface="+mj-ea"/>
          <a:cs typeface="+mj-cs"/>
          <a:sym typeface="Century Gothic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ヒラギノ明朝 ProN W6" pitchFamily="-28" charset="-128"/>
          <a:cs typeface="ヒラギノ明朝 ProN W6" pitchFamily="-28" charset="-128"/>
          <a:sym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ヒラギノ明朝 ProN W6" pitchFamily="-28" charset="-128"/>
          <a:cs typeface="ヒラギノ明朝 ProN W6" pitchFamily="-28" charset="-128"/>
          <a:sym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ヒラギノ明朝 ProN W6" pitchFamily="-28" charset="-128"/>
          <a:cs typeface="ヒラギノ明朝 ProN W6" pitchFamily="-28" charset="-128"/>
          <a:sym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ヒラギノ明朝 ProN W6" pitchFamily="-28" charset="-128"/>
          <a:cs typeface="ヒラギノ明朝 ProN W6" pitchFamily="-28" charset="-128"/>
          <a:sym typeface="Century Gothic" pitchFamily="34" charset="0"/>
        </a:defRPr>
      </a:lvl5pPr>
      <a:lvl6pPr marL="457106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-28" charset="0"/>
          <a:ea typeface="ヒラギノ明朝 ProN W6" pitchFamily="-28" charset="-128"/>
          <a:cs typeface="ヒラギノ明朝 ProN W6" pitchFamily="-28" charset="-128"/>
          <a:sym typeface="Century Gothic" pitchFamily="-28" charset="0"/>
        </a:defRPr>
      </a:lvl6pPr>
      <a:lvl7pPr marL="914212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-28" charset="0"/>
          <a:ea typeface="ヒラギノ明朝 ProN W6" pitchFamily="-28" charset="-128"/>
          <a:cs typeface="ヒラギノ明朝 ProN W6" pitchFamily="-28" charset="-128"/>
          <a:sym typeface="Century Gothic" pitchFamily="-28" charset="0"/>
        </a:defRPr>
      </a:lvl7pPr>
      <a:lvl8pPr marL="1371319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-28" charset="0"/>
          <a:ea typeface="ヒラギノ明朝 ProN W6" pitchFamily="-28" charset="-128"/>
          <a:cs typeface="ヒラギノ明朝 ProN W6" pitchFamily="-28" charset="-128"/>
          <a:sym typeface="Century Gothic" pitchFamily="-28" charset="0"/>
        </a:defRPr>
      </a:lvl8pPr>
      <a:lvl9pPr marL="1828425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-28" charset="0"/>
          <a:ea typeface="ヒラギノ明朝 ProN W6" pitchFamily="-28" charset="-128"/>
          <a:cs typeface="ヒラギノ明朝 ProN W6" pitchFamily="-28" charset="-128"/>
          <a:sym typeface="Century Gothic" pitchFamily="-28" charset="0"/>
        </a:defRPr>
      </a:lvl9pPr>
    </p:titleStyle>
    <p:bodyStyle>
      <a:lvl1pPr marL="342830" indent="-342830" algn="l" rtl="0" eaLnBrk="1" fontAlgn="base" hangingPunct="1">
        <a:spcBef>
          <a:spcPts val="1799"/>
        </a:spcBef>
        <a:spcAft>
          <a:spcPct val="0"/>
        </a:spcAft>
        <a:buChar char="•"/>
        <a:defRPr sz="2200" spc="20">
          <a:solidFill>
            <a:schemeClr val="tx1"/>
          </a:solidFill>
          <a:latin typeface="+mn-lt"/>
          <a:ea typeface="+mn-ea"/>
          <a:cs typeface="+mn-cs"/>
          <a:sym typeface="Century Gothic" pitchFamily="34" charset="0"/>
        </a:defRPr>
      </a:lvl1pPr>
      <a:lvl2pPr marL="444409" indent="-444409" algn="l" rtl="0" eaLnBrk="1" fontAlgn="base" hangingPunct="1">
        <a:spcBef>
          <a:spcPts val="1799"/>
        </a:spcBef>
        <a:spcAft>
          <a:spcPct val="0"/>
        </a:spcAft>
        <a:buChar char="–"/>
        <a:defRPr sz="3200">
          <a:solidFill>
            <a:schemeClr val="tx1"/>
          </a:solidFill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/>
        </a:defRPr>
      </a:lvl2pPr>
      <a:lvl3pPr marL="444409" indent="-444409" algn="l" rtl="0" eaLnBrk="1" fontAlgn="base" hangingPunct="1">
        <a:spcBef>
          <a:spcPts val="1799"/>
        </a:spcBef>
        <a:spcAft>
          <a:spcPct val="0"/>
        </a:spcAft>
        <a:buChar char="•"/>
        <a:defRPr sz="3200">
          <a:solidFill>
            <a:schemeClr val="tx1"/>
          </a:solidFill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/>
        </a:defRPr>
      </a:lvl3pPr>
      <a:lvl4pPr marL="444409" indent="-444409" algn="l" rtl="0" eaLnBrk="1" fontAlgn="base" hangingPunct="1">
        <a:spcBef>
          <a:spcPts val="1799"/>
        </a:spcBef>
        <a:spcAft>
          <a:spcPct val="0"/>
        </a:spcAft>
        <a:buChar char="–"/>
        <a:defRPr sz="3200">
          <a:solidFill>
            <a:schemeClr val="tx1"/>
          </a:solidFill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/>
        </a:defRPr>
      </a:lvl4pPr>
      <a:lvl5pPr marL="444409" indent="-444409" algn="l" rtl="0" eaLnBrk="1" fontAlgn="base" hangingPunct="1">
        <a:spcBef>
          <a:spcPts val="1799"/>
        </a:spcBef>
        <a:spcAft>
          <a:spcPct val="0"/>
        </a:spcAft>
        <a:buChar char="»"/>
        <a:defRPr sz="3200">
          <a:solidFill>
            <a:schemeClr val="tx1"/>
          </a:solidFill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/>
        </a:defRPr>
      </a:lvl5pPr>
      <a:lvl6pPr marL="901515" indent="-444409" algn="l" rtl="0" eaLnBrk="1" fontAlgn="base" hangingPunct="1">
        <a:spcBef>
          <a:spcPts val="1799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 pitchFamily="-28" charset="0"/>
        </a:defRPr>
      </a:lvl6pPr>
      <a:lvl7pPr marL="1358621" indent="-444409" algn="l" rtl="0" eaLnBrk="1" fontAlgn="base" hangingPunct="1">
        <a:spcBef>
          <a:spcPts val="1799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 pitchFamily="-28" charset="0"/>
        </a:defRPr>
      </a:lvl7pPr>
      <a:lvl8pPr marL="1815727" indent="-444409" algn="l" rtl="0" eaLnBrk="1" fontAlgn="base" hangingPunct="1">
        <a:spcBef>
          <a:spcPts val="1799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 pitchFamily="-28" charset="0"/>
        </a:defRPr>
      </a:lvl8pPr>
      <a:lvl9pPr marL="2272835" indent="-444409" algn="l" rtl="0" eaLnBrk="1" fontAlgn="base" hangingPunct="1">
        <a:spcBef>
          <a:spcPts val="1799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 pitchFamily="-28" charset="0"/>
        </a:defRPr>
      </a:lvl9pPr>
    </p:bodyStyle>
    <p:otherStyle>
      <a:defPPr>
        <a:defRPr lang="en-US"/>
      </a:defPPr>
      <a:lvl1pPr marL="0" algn="l" defTabSz="4571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4571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4571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5" algn="l" defTabSz="4571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1" algn="l" defTabSz="4571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8" algn="l" defTabSz="4571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4571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1" algn="l" defTabSz="45710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EA-DHC@agfw.de" TargetMode="External"/><Relationship Id="rId2" Type="http://schemas.openxmlformats.org/officeDocument/2006/relationships/hyperlink" Target="mailto:wiltshirer@bre.co.uk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-dhc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-dhc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ietrich.schmidt@ibf.fraunhofer.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950" y="547574"/>
            <a:ext cx="9436100" cy="876118"/>
          </a:xfrm>
        </p:spPr>
        <p:txBody>
          <a:bodyPr/>
          <a:lstStyle/>
          <a:p>
            <a:r>
              <a:rPr lang="en-GB" dirty="0" smtClean="0"/>
              <a:t>30 years of IEA-DHC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500" b="1" dirty="0" smtClean="0"/>
              <a:t>10 September 2014</a:t>
            </a:r>
            <a:endParaRPr lang="en-US" sz="2500" b="1" dirty="0"/>
          </a:p>
          <a:p>
            <a:pPr marL="0" indent="0">
              <a:buNone/>
              <a:defRPr/>
            </a:pPr>
            <a:endParaRPr lang="en-US" sz="2500" b="1" dirty="0"/>
          </a:p>
          <a:p>
            <a:pPr marL="0" indent="0">
              <a:buNone/>
              <a:defRPr/>
            </a:pPr>
            <a:r>
              <a:rPr lang="en-US" sz="2500" b="1" dirty="0"/>
              <a:t>Robin Wiltshire</a:t>
            </a:r>
          </a:p>
          <a:p>
            <a:pPr marL="0" indent="0">
              <a:buNone/>
              <a:defRPr/>
            </a:pPr>
            <a:r>
              <a:rPr lang="en-US" sz="2500" b="1" dirty="0" smtClean="0"/>
              <a:t>Chair, IEA-DHC </a:t>
            </a:r>
            <a:endParaRPr lang="en-US" sz="2500" b="1" dirty="0"/>
          </a:p>
          <a:p>
            <a:pPr marL="0" indent="0">
              <a:buNone/>
              <a:defRPr/>
            </a:pP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08835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Annex XI (2014–7) Projects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27050" y="2019300"/>
            <a:ext cx="9067800" cy="4344961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2D587F"/>
                </a:solidFill>
                <a:latin typeface="+mn-lt"/>
                <a:cs typeface="Calibri" pitchFamily="34" charset="0"/>
              </a:rPr>
              <a:t>Transformation roadmap from </a:t>
            </a:r>
            <a:r>
              <a:rPr lang="en-GB" sz="2400" dirty="0">
                <a:solidFill>
                  <a:srgbClr val="2D587F"/>
                </a:solidFill>
                <a:latin typeface="+mn-lt"/>
                <a:cs typeface="Calibri" pitchFamily="34" charset="0"/>
              </a:rPr>
              <a:t>high to low temperature district </a:t>
            </a:r>
            <a:r>
              <a:rPr lang="en-GB" sz="2400" dirty="0" smtClean="0">
                <a:solidFill>
                  <a:srgbClr val="2D587F"/>
                </a:solidFill>
                <a:latin typeface="+mn-lt"/>
                <a:cs typeface="Calibri" pitchFamily="34" charset="0"/>
              </a:rPr>
              <a:t>heating systems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2D587F"/>
                </a:solidFill>
                <a:latin typeface="+mn-lt"/>
                <a:cs typeface="Calibri" pitchFamily="34" charset="0"/>
              </a:rPr>
              <a:t>Reducing greenhouse gas emissions and energy consumption by optimising urban form for district energy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2D587F"/>
                </a:solidFill>
                <a:latin typeface="+mn-lt"/>
                <a:cs typeface="Calibri" pitchFamily="34" charset="0"/>
              </a:rPr>
              <a:t>Smart use as the missing link in district energy development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2D587F"/>
                </a:solidFill>
                <a:latin typeface="+mn-lt"/>
                <a:cs typeface="Calibri" pitchFamily="34" charset="0"/>
              </a:rPr>
              <a:t>Structured for success: governance models and strategic decision making processes for deploying thermal grids.</a:t>
            </a:r>
          </a:p>
          <a:p>
            <a:pPr lvl="1" eaLnBrk="1" hangingPunct="1">
              <a:buFont typeface="Calibri" pitchFamily="34" charset="0"/>
              <a:buChar char="–"/>
            </a:pPr>
            <a:endParaRPr lang="en-GB" sz="2400" dirty="0" smtClean="0">
              <a:solidFill>
                <a:srgbClr val="2D587F"/>
              </a:solidFill>
              <a:latin typeface="+mn-lt"/>
            </a:endParaRPr>
          </a:p>
          <a:p>
            <a:pPr lvl="1" eaLnBrk="1" hangingPunct="1">
              <a:buFont typeface="Calibri" pitchFamily="34" charset="0"/>
              <a:buChar char="–"/>
            </a:pPr>
            <a:endParaRPr lang="en-GB" sz="2400" dirty="0" smtClean="0">
              <a:solidFill>
                <a:srgbClr val="2D587F"/>
              </a:solidFill>
              <a:latin typeface="+mn-lt"/>
            </a:endParaRPr>
          </a:p>
          <a:p>
            <a:pPr lvl="1" eaLnBrk="1" hangingPunct="1">
              <a:buFont typeface="Calibri" pitchFamily="34" charset="0"/>
              <a:buChar char="–"/>
            </a:pPr>
            <a:endParaRPr lang="en-GB" sz="2400" dirty="0" smtClean="0">
              <a:solidFill>
                <a:srgbClr val="2D58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4109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</a:t>
            </a:r>
            <a:endParaRPr lang="en-GB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527050" y="2019300"/>
            <a:ext cx="8281647" cy="474333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de-DE" sz="2400" dirty="0" err="1" smtClean="0">
                <a:solidFill>
                  <a:srgbClr val="2D587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2400" dirty="0" smtClean="0">
                <a:solidFill>
                  <a:srgbClr val="2D587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rgbClr val="2D587F"/>
                </a:solidFill>
                <a:latin typeface="Arial" pitchFamily="34" charset="0"/>
                <a:cs typeface="Arial" pitchFamily="34" charset="0"/>
              </a:rPr>
              <a:t>more</a:t>
            </a:r>
            <a:r>
              <a:rPr lang="de-DE" sz="2400" dirty="0">
                <a:solidFill>
                  <a:srgbClr val="2D587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solidFill>
                  <a:srgbClr val="2D587F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de-DE" sz="2400" dirty="0" smtClean="0">
                <a:solidFill>
                  <a:srgbClr val="2D587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>
                <a:solidFill>
                  <a:srgbClr val="2D587F"/>
                </a:solidFill>
                <a:latin typeface="Arial" pitchFamily="34" charset="0"/>
                <a:cs typeface="Arial" pitchFamily="34" charset="0"/>
              </a:rPr>
              <a:t>the IEA-DHC programme, contact:</a:t>
            </a:r>
          </a:p>
          <a:p>
            <a:pPr marL="0" indent="0">
              <a:buNone/>
            </a:pPr>
            <a:endParaRPr lang="fi-FI" sz="2400" dirty="0" smtClean="0">
              <a:solidFill>
                <a:srgbClr val="2D587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fi-FI" sz="2400" dirty="0" smtClean="0">
                <a:solidFill>
                  <a:srgbClr val="2D587F"/>
                </a:solidFill>
                <a:latin typeface="Arial" pitchFamily="34" charset="0"/>
                <a:cs typeface="Arial" pitchFamily="34" charset="0"/>
              </a:rPr>
              <a:t>Robin </a:t>
            </a:r>
            <a:r>
              <a:rPr lang="fi-FI" sz="2400" dirty="0" smtClean="0">
                <a:solidFill>
                  <a:srgbClr val="2D587F"/>
                </a:solidFill>
                <a:latin typeface="Arial" pitchFamily="34" charset="0"/>
                <a:cs typeface="Arial" pitchFamily="34" charset="0"/>
              </a:rPr>
              <a:t>Wiltshire (Chair, IEA-DHC)  </a:t>
            </a:r>
            <a:endParaRPr lang="fi-FI" sz="2400" dirty="0" smtClean="0">
              <a:solidFill>
                <a:srgbClr val="2D587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fi-FI" sz="2400" dirty="0" smtClean="0">
                <a:solidFill>
                  <a:srgbClr val="2D587F"/>
                </a:solidFill>
                <a:latin typeface="Arial" pitchFamily="34" charset="0"/>
                <a:cs typeface="Arial" pitchFamily="34" charset="0"/>
                <a:hlinkClick r:id="rId2"/>
              </a:rPr>
              <a:t>wiltshirer@bre.co.uk</a:t>
            </a:r>
            <a:endParaRPr lang="fi-FI" sz="2400" dirty="0" smtClean="0">
              <a:solidFill>
                <a:srgbClr val="2D587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i-FI" sz="2400" dirty="0" smtClean="0">
              <a:solidFill>
                <a:srgbClr val="2D587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fi-FI" sz="2400" dirty="0" smtClean="0">
                <a:solidFill>
                  <a:srgbClr val="2D587F"/>
                </a:solidFill>
                <a:latin typeface="Arial" pitchFamily="34" charset="0"/>
                <a:cs typeface="Arial" pitchFamily="34" charset="0"/>
              </a:rPr>
              <a:t>Andrej Jentsch, AGFW (Operating Agent, IEA-DHC)  </a:t>
            </a:r>
          </a:p>
          <a:p>
            <a:pPr marL="0" indent="0" algn="ctr">
              <a:buNone/>
            </a:pPr>
            <a:r>
              <a:rPr lang="fi-FI" sz="2400" dirty="0" smtClean="0">
                <a:solidFill>
                  <a:srgbClr val="2D587F"/>
                </a:solidFill>
                <a:latin typeface="Arial" pitchFamily="34" charset="0"/>
                <a:cs typeface="Arial" pitchFamily="34" charset="0"/>
                <a:hlinkClick r:id="rId3"/>
              </a:rPr>
              <a:t>IEA-DHC@agfw.de</a:t>
            </a:r>
            <a:endParaRPr lang="fi-FI" sz="2400" dirty="0" smtClean="0">
              <a:solidFill>
                <a:srgbClr val="2D587F"/>
              </a:solidFill>
              <a:latin typeface="Arial" pitchFamily="34" charset="0"/>
              <a:cs typeface="Arial" pitchFamily="34" charset="0"/>
            </a:endParaRPr>
          </a:p>
          <a:p>
            <a:endParaRPr lang="fi-FI" sz="2400" dirty="0">
              <a:solidFill>
                <a:srgbClr val="2D587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What is IEA-DHC?</a:t>
            </a:r>
            <a:endParaRPr lang="en-GB" sz="40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27050" y="2019301"/>
            <a:ext cx="9067800" cy="466725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GB" sz="2400" b="1" dirty="0" smtClean="0">
                <a:solidFill>
                  <a:srgbClr val="2D587F"/>
                </a:solidFill>
                <a:cs typeface="Arial" pitchFamily="34" charset="0"/>
              </a:rPr>
              <a:t>International Energy Agency (IEA)</a:t>
            </a:r>
          </a:p>
          <a:p>
            <a:pPr marL="676729" lvl="1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2D587F"/>
                </a:solidFill>
                <a:latin typeface="+mn-lt"/>
                <a:cs typeface="Arial" pitchFamily="34" charset="0"/>
              </a:rPr>
              <a:t>was established in 1974</a:t>
            </a:r>
          </a:p>
          <a:p>
            <a:pPr marL="676729" lvl="1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2D587F"/>
                </a:solidFill>
                <a:latin typeface="+mn-lt"/>
                <a:cs typeface="Arial" pitchFamily="34" charset="0"/>
              </a:rPr>
              <a:t>works to ensure reliable, affordable and clean energy.</a:t>
            </a:r>
          </a:p>
          <a:p>
            <a:pPr marL="0" lvl="1" indent="0" eaLnBrk="1" hangingPunct="1">
              <a:buFontTx/>
              <a:buNone/>
              <a:defRPr/>
            </a:pPr>
            <a:r>
              <a:rPr lang="en-GB" sz="2400" b="1" dirty="0" smtClean="0">
                <a:solidFill>
                  <a:srgbClr val="2D587F"/>
                </a:solidFill>
                <a:latin typeface="+mn-lt"/>
                <a:cs typeface="Arial" pitchFamily="34" charset="0"/>
              </a:rPr>
              <a:t>The District Heating &amp; Cooling (DHC) </a:t>
            </a:r>
            <a:r>
              <a:rPr lang="en-GB" sz="2400" dirty="0" smtClean="0">
                <a:solidFill>
                  <a:srgbClr val="2D587F"/>
                </a:solidFill>
                <a:latin typeface="+mn-lt"/>
                <a:cs typeface="Arial" pitchFamily="34" charset="0"/>
              </a:rPr>
              <a:t>‘implementing agreement’</a:t>
            </a:r>
          </a:p>
          <a:p>
            <a:pPr marL="676729" lvl="1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2D587F"/>
                </a:solidFill>
                <a:latin typeface="+mn-lt"/>
                <a:cs typeface="Arial" pitchFamily="34" charset="0"/>
              </a:rPr>
              <a:t>aims to improve  the design, performance and operation  of district heating systems</a:t>
            </a:r>
          </a:p>
          <a:p>
            <a:pPr marL="676729" lvl="1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2D587F"/>
                </a:solidFill>
                <a:latin typeface="+mn-lt"/>
                <a:cs typeface="Arial" pitchFamily="34" charset="0"/>
              </a:rPr>
              <a:t>current members: Canada, Denmark, Finland, Germany, Korea, Norway, Sweden, UK, USA.</a:t>
            </a:r>
          </a:p>
        </p:txBody>
      </p:sp>
    </p:spTree>
    <p:extLst>
      <p:ext uri="{BB962C8B-B14F-4D97-AF65-F5344CB8AC3E}">
        <p14:creationId xmlns:p14="http://schemas.microsoft.com/office/powerpoint/2010/main" val="196737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We are 30!</a:t>
            </a:r>
            <a:endParaRPr lang="en-GB" sz="40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27050" y="2019301"/>
            <a:ext cx="9067800" cy="466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  <a:cs typeface="Arial" pitchFamily="34" charset="0"/>
              </a:rPr>
              <a:t>There was a meeting (in Stockholm!) in October 1983…</a:t>
            </a:r>
          </a:p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  <a:cs typeface="Arial" pitchFamily="34" charset="0"/>
              </a:rPr>
              <a:t>As a result of which the District Heating ‘implementing agreement was established…</a:t>
            </a:r>
          </a:p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  <a:cs typeface="Arial" pitchFamily="34" charset="0"/>
              </a:rPr>
              <a:t>And the first ‘Annex’ commenced 1984</a:t>
            </a:r>
          </a:p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  <a:cs typeface="Arial" pitchFamily="34" charset="0"/>
              </a:rPr>
              <a:t>Each Annex is a three year period comprising a group of projects</a:t>
            </a:r>
          </a:p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  <a:cs typeface="Arial" pitchFamily="34" charset="0"/>
              </a:rPr>
              <a:t>The completion of Annex X</a:t>
            </a:r>
          </a:p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  <a:cs typeface="Arial" pitchFamily="34" charset="0"/>
              </a:rPr>
              <a:t>10 x 3 = 30 years! </a:t>
            </a:r>
          </a:p>
          <a:p>
            <a:pPr>
              <a:defRPr/>
            </a:pPr>
            <a:endParaRPr lang="en-GB" dirty="0" smtClean="0">
              <a:solidFill>
                <a:srgbClr val="2D58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262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IEA-DHC: what do we do?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27050" y="2019301"/>
            <a:ext cx="9067800" cy="4686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</a:rPr>
              <a:t>Carry out research projects on </a:t>
            </a:r>
            <a:r>
              <a:rPr lang="en-GB" sz="2400" dirty="0">
                <a:solidFill>
                  <a:srgbClr val="2D587F"/>
                </a:solidFill>
              </a:rPr>
              <a:t>all aspects of DHC technology focusing on reducing cost and improving performance: </a:t>
            </a:r>
            <a:endParaRPr lang="en-GB" sz="2400" dirty="0" smtClean="0">
              <a:solidFill>
                <a:srgbClr val="2D587F"/>
              </a:solidFill>
            </a:endParaRPr>
          </a:p>
          <a:p>
            <a:pPr>
              <a:defRPr/>
            </a:pPr>
            <a:r>
              <a:rPr lang="en-GB" sz="2400" dirty="0" err="1" smtClean="0">
                <a:solidFill>
                  <a:srgbClr val="2D587F"/>
                </a:solidFill>
              </a:rPr>
              <a:t>eg</a:t>
            </a:r>
            <a:r>
              <a:rPr lang="en-GB" sz="2400" dirty="0" smtClean="0">
                <a:solidFill>
                  <a:srgbClr val="2D587F"/>
                </a:solidFill>
              </a:rPr>
              <a:t> </a:t>
            </a:r>
            <a:r>
              <a:rPr lang="en-GB" sz="2400" dirty="0">
                <a:solidFill>
                  <a:srgbClr val="2D587F"/>
                </a:solidFill>
              </a:rPr>
              <a:t>pipe materials, installation techniques, system optimisation, pro-active maintenance, thermal storage, integrating renewables </a:t>
            </a:r>
            <a:endParaRPr lang="en-GB" sz="2400" dirty="0" smtClean="0">
              <a:solidFill>
                <a:srgbClr val="2D587F"/>
              </a:solidFill>
            </a:endParaRPr>
          </a:p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</a:rPr>
              <a:t>Approximately 80% of projects are technically focused’; 20% policy focused</a:t>
            </a:r>
          </a:p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</a:rPr>
              <a:t>Reports are produced for all projects and are available at the website: </a:t>
            </a:r>
            <a:r>
              <a:rPr lang="en-GB" sz="2400" dirty="0" smtClean="0">
                <a:solidFill>
                  <a:srgbClr val="2D587F"/>
                </a:solidFill>
                <a:hlinkClick r:id="rId3"/>
              </a:rPr>
              <a:t>www.iea-dhc.org</a:t>
            </a:r>
            <a:r>
              <a:rPr lang="en-GB" sz="2400" dirty="0" smtClean="0">
                <a:solidFill>
                  <a:srgbClr val="2D587F"/>
                </a:solidFill>
              </a:rPr>
              <a:t>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GB" sz="2400" dirty="0">
                <a:solidFill>
                  <a:srgbClr val="2D587F"/>
                </a:solidFill>
              </a:rPr>
              <a:t>	</a:t>
            </a:r>
            <a:endParaRPr lang="en-GB" sz="2400" dirty="0" smtClean="0">
              <a:solidFill>
                <a:srgbClr val="2D587F"/>
              </a:solidFill>
            </a:endParaRPr>
          </a:p>
          <a:p>
            <a:pPr lvl="1" eaLnBrk="1" hangingPunct="1">
              <a:buFontTx/>
              <a:buNone/>
              <a:defRPr/>
            </a:pPr>
            <a:endParaRPr lang="en-GB" sz="2400" dirty="0" smtClean="0">
              <a:solidFill>
                <a:srgbClr val="2D58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1626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Exciting times for district heating</a:t>
            </a:r>
            <a:endParaRPr lang="en-GB" sz="40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27050" y="2019301"/>
            <a:ext cx="90678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  <a:cs typeface="Arial" pitchFamily="34" charset="0"/>
              </a:rPr>
              <a:t>Recognition at IEA Secretariat: CHP/DHC Collaborative</a:t>
            </a:r>
          </a:p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  <a:cs typeface="Arial" pitchFamily="34" charset="0"/>
              </a:rPr>
              <a:t>Recognition at European Commission: extensive project work now within research programmes: 10 years ago almost nothing</a:t>
            </a:r>
          </a:p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  <a:cs typeface="Arial" pitchFamily="34" charset="0"/>
              </a:rPr>
              <a:t>Recognition at UN level: ‘District Energy in Cities: Unlocking the Full Potential of Energy Efficiency and Renewable Energy’ </a:t>
            </a:r>
          </a:p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  <a:cs typeface="Arial" pitchFamily="34" charset="0"/>
              </a:rPr>
              <a:t>Stockholm aiming to be a climate neutral city by 2050 – ‘work already carried out… most notably… 80% of buildings already on district heating’</a:t>
            </a:r>
          </a:p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  <a:cs typeface="Arial" pitchFamily="34" charset="0"/>
              </a:rPr>
              <a:t>UK has established a Heat Networks Delivery Unit, and is funding feasibility work in more than 50 towns and cities.</a:t>
            </a:r>
          </a:p>
        </p:txBody>
      </p:sp>
    </p:spTree>
    <p:extLst>
      <p:ext uri="{BB962C8B-B14F-4D97-AF65-F5344CB8AC3E}">
        <p14:creationId xmlns:p14="http://schemas.microsoft.com/office/powerpoint/2010/main" val="1085421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88950" y="304800"/>
            <a:ext cx="9178926" cy="1118892"/>
          </a:xfrm>
        </p:spPr>
        <p:txBody>
          <a:bodyPr/>
          <a:lstStyle/>
          <a:p>
            <a:pPr eaLnBrk="1" hangingPunct="1"/>
            <a:r>
              <a:rPr lang="en-GB" sz="4000" dirty="0" smtClean="0"/>
              <a:t>But challenging ones – we need the international research</a:t>
            </a:r>
            <a:endParaRPr lang="en-GB" sz="40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27050" y="2019300"/>
            <a:ext cx="9067800" cy="47433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  <a:cs typeface="Arial" pitchFamily="34" charset="0"/>
              </a:rPr>
              <a:t>Awareness improving but effort still needed</a:t>
            </a:r>
          </a:p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  <a:cs typeface="Arial" pitchFamily="34" charset="0"/>
              </a:rPr>
              <a:t>Buildings becoming more energy efficient =&gt; diminishing heat demand; – issue for DH providers but needs to be part of an overall community solution</a:t>
            </a:r>
          </a:p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  <a:cs typeface="Arial" pitchFamily="34" charset="0"/>
              </a:rPr>
              <a:t>Reducing temperature supply =&gt; lower heat losses; increased efficiency; more potential for renewables and surplus energy</a:t>
            </a:r>
          </a:p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  <a:cs typeface="Arial" pitchFamily="34" charset="0"/>
              </a:rPr>
              <a:t>Future integrated infrastructure for sustainable cities; smart systems</a:t>
            </a:r>
          </a:p>
          <a:p>
            <a:pPr>
              <a:defRPr/>
            </a:pPr>
            <a:r>
              <a:rPr lang="en-GB" sz="2400" dirty="0" smtClean="0">
                <a:solidFill>
                  <a:srgbClr val="2D587F"/>
                </a:solidFill>
                <a:cs typeface="Arial" pitchFamily="34" charset="0"/>
              </a:rPr>
              <a:t>How to establish networks in embryonic markets – challenge for business models.</a:t>
            </a:r>
          </a:p>
        </p:txBody>
      </p:sp>
    </p:spTree>
    <p:extLst>
      <p:ext uri="{BB962C8B-B14F-4D97-AF65-F5344CB8AC3E}">
        <p14:creationId xmlns:p14="http://schemas.microsoft.com/office/powerpoint/2010/main" val="2544487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IEA-DHC projects – Annex X (2011-4)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27050" y="2019300"/>
            <a:ext cx="9067800" cy="5011711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2D587F"/>
                </a:solidFill>
                <a:latin typeface="+mn-lt"/>
              </a:rPr>
              <a:t>‘Towards 4</a:t>
            </a:r>
            <a:r>
              <a:rPr lang="en-GB" sz="2400" baseline="30000" dirty="0" smtClean="0">
                <a:solidFill>
                  <a:srgbClr val="2D587F"/>
                </a:solidFill>
                <a:latin typeface="+mn-lt"/>
              </a:rPr>
              <a:t>th</a:t>
            </a:r>
            <a:r>
              <a:rPr lang="en-GB" sz="2400" dirty="0" smtClean="0">
                <a:solidFill>
                  <a:srgbClr val="2D587F"/>
                </a:solidFill>
                <a:latin typeface="+mn-lt"/>
              </a:rPr>
              <a:t> generation district heating (4GDH): experiences with and potential of</a:t>
            </a:r>
            <a:r>
              <a:rPr lang="en-GB" sz="2400" b="1" dirty="0" smtClean="0">
                <a:solidFill>
                  <a:srgbClr val="2D587F"/>
                </a:solidFill>
                <a:latin typeface="+mn-lt"/>
              </a:rPr>
              <a:t> low temperature district heating</a:t>
            </a:r>
            <a:r>
              <a:rPr lang="en-GB" sz="2400" dirty="0" smtClean="0">
                <a:solidFill>
                  <a:srgbClr val="2D587F"/>
                </a:solidFill>
                <a:latin typeface="+mn-lt"/>
              </a:rPr>
              <a:t> case studies’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2D587F"/>
                </a:solidFill>
                <a:latin typeface="+mn-lt"/>
              </a:rPr>
              <a:t>‘Economic and design optimisation in </a:t>
            </a:r>
            <a:r>
              <a:rPr lang="en-GB" sz="2400" b="1" dirty="0" smtClean="0">
                <a:solidFill>
                  <a:srgbClr val="2D587F"/>
                </a:solidFill>
                <a:latin typeface="+mn-lt"/>
              </a:rPr>
              <a:t>integrating renewable energy and waste heat </a:t>
            </a:r>
            <a:r>
              <a:rPr lang="en-GB" sz="2400" dirty="0" smtClean="0">
                <a:solidFill>
                  <a:srgbClr val="2D587F"/>
                </a:solidFill>
                <a:latin typeface="+mn-lt"/>
              </a:rPr>
              <a:t>with district energy systems’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2D587F"/>
                </a:solidFill>
                <a:latin typeface="+mn-lt"/>
              </a:rPr>
              <a:t>‘</a:t>
            </a:r>
            <a:r>
              <a:rPr lang="en-GB" sz="2400" b="1" dirty="0" smtClean="0">
                <a:solidFill>
                  <a:srgbClr val="2D587F"/>
                </a:solidFill>
                <a:latin typeface="+mn-lt"/>
              </a:rPr>
              <a:t>Improved maintenance strategies </a:t>
            </a:r>
            <a:r>
              <a:rPr lang="en-GB" sz="2400" dirty="0" smtClean="0">
                <a:solidFill>
                  <a:srgbClr val="2D587F"/>
                </a:solidFill>
                <a:latin typeface="+mn-lt"/>
              </a:rPr>
              <a:t>for district heating pipelines’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2D587F"/>
                </a:solidFill>
                <a:latin typeface="+mn-lt"/>
              </a:rPr>
              <a:t>‘</a:t>
            </a:r>
            <a:r>
              <a:rPr lang="en-GB" sz="2400" b="1" dirty="0" smtClean="0">
                <a:solidFill>
                  <a:srgbClr val="2D587F"/>
                </a:solidFill>
                <a:latin typeface="+mn-lt"/>
              </a:rPr>
              <a:t>Calculation tool for primary energy factors </a:t>
            </a:r>
            <a:r>
              <a:rPr lang="en-GB" sz="2400" dirty="0" smtClean="0">
                <a:solidFill>
                  <a:srgbClr val="2D587F"/>
                </a:solidFill>
                <a:latin typeface="+mn-lt"/>
              </a:rPr>
              <a:t>in DHC systems.’</a:t>
            </a:r>
          </a:p>
          <a:p>
            <a:pPr lvl="1" eaLnBrk="1" hangingPunct="1">
              <a:buNone/>
            </a:pPr>
            <a:r>
              <a:rPr lang="en-GB" sz="2400" dirty="0" smtClean="0">
                <a:solidFill>
                  <a:srgbClr val="2D587F"/>
                </a:solidFill>
                <a:latin typeface="+mn-lt"/>
              </a:rPr>
              <a:t>	</a:t>
            </a:r>
            <a:r>
              <a:rPr lang="en-GB" sz="2400" dirty="0" smtClean="0">
                <a:solidFill>
                  <a:srgbClr val="2D587F"/>
                </a:solidFill>
                <a:latin typeface="+mn-lt"/>
              </a:rPr>
              <a:t>Final reports are available on </a:t>
            </a:r>
            <a:r>
              <a:rPr lang="en-GB" sz="2400" dirty="0" smtClean="0">
                <a:solidFill>
                  <a:srgbClr val="2D587F"/>
                </a:solidFill>
                <a:latin typeface="+mn-lt"/>
                <a:hlinkClick r:id="rId3"/>
              </a:rPr>
              <a:t>www.iea-dhc.org</a:t>
            </a:r>
            <a:endParaRPr lang="en-GB" sz="2400" dirty="0" smtClean="0">
              <a:solidFill>
                <a:srgbClr val="2D587F"/>
              </a:solidFill>
              <a:latin typeface="+mn-lt"/>
            </a:endParaRPr>
          </a:p>
          <a:p>
            <a:pPr lvl="1" eaLnBrk="1" hangingPunct="1">
              <a:buNone/>
            </a:pPr>
            <a:endParaRPr lang="en-GB" sz="2400" dirty="0" smtClean="0">
              <a:solidFill>
                <a:srgbClr val="2D587F"/>
              </a:solidFill>
              <a:latin typeface="+mn-lt"/>
            </a:endParaRPr>
          </a:p>
          <a:p>
            <a:pPr lvl="1" eaLnBrk="1" hangingPunct="1"/>
            <a:endParaRPr lang="en-GB" sz="2400" dirty="0" smtClean="0">
              <a:solidFill>
                <a:srgbClr val="2D587F"/>
              </a:solidFill>
              <a:latin typeface="+mn-lt"/>
            </a:endParaRPr>
          </a:p>
          <a:p>
            <a:pPr lvl="1" eaLnBrk="1" hangingPunct="1">
              <a:buFontTx/>
              <a:buNone/>
            </a:pPr>
            <a:endParaRPr lang="en-GB" sz="2400" dirty="0" smtClean="0">
              <a:solidFill>
                <a:srgbClr val="2D587F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200" dirty="0" smtClean="0"/>
              <a:t>Low Temperature District Heating for Future Energy Systems – a Task Sharing Initiative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27050" y="2019300"/>
            <a:ext cx="9067800" cy="4267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2D587F"/>
                </a:solidFill>
              </a:rPr>
              <a:t>Will amplify the work of the existing 4GDH project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2D587F"/>
                </a:solidFill>
              </a:rPr>
              <a:t>Fundamental link between low temperature systems, integration of renewables, thermal storage, heat demands of future buildings…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2D587F"/>
                </a:solidFill>
              </a:rPr>
              <a:t>… all of which together imply the need for research areas on Methods &amp; Planning Tools; DHC Technologies; Communities and Interfaces</a:t>
            </a:r>
            <a:endParaRPr lang="en-GB" sz="2400" b="1" dirty="0" smtClean="0">
              <a:solidFill>
                <a:srgbClr val="2D587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2D587F"/>
                </a:solidFill>
              </a:rPr>
              <a:t>If you are interested in joining… please contact me or </a:t>
            </a:r>
            <a:r>
              <a:rPr lang="en-GB" sz="2400" dirty="0" smtClean="0">
                <a:solidFill>
                  <a:srgbClr val="2D587F"/>
                </a:solidFill>
                <a:hlinkClick r:id="rId3"/>
              </a:rPr>
              <a:t>dietrich.schmidt@ibf.fraunhofer.de</a:t>
            </a:r>
            <a:endParaRPr lang="en-GB" sz="2400" dirty="0" smtClean="0">
              <a:solidFill>
                <a:srgbClr val="2D587F"/>
              </a:solidFill>
            </a:endParaRPr>
          </a:p>
          <a:p>
            <a:pPr eaLnBrk="1" hangingPunct="1">
              <a:buFont typeface="Calibri" pitchFamily="34" charset="0"/>
              <a:buChar char="—"/>
            </a:pPr>
            <a:endParaRPr lang="en-GB" sz="2400" dirty="0" smtClean="0">
              <a:solidFill>
                <a:srgbClr val="2D5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91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Annex XI (2014–7) Topics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27050" y="2019300"/>
            <a:ext cx="7257802" cy="474333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2D587F"/>
                </a:solidFill>
                <a:latin typeface="+mn-lt"/>
                <a:cs typeface="Calibri" pitchFamily="34" charset="0"/>
              </a:rPr>
              <a:t>Innovative </a:t>
            </a:r>
            <a:r>
              <a:rPr lang="en-US" sz="2400" dirty="0" smtClean="0">
                <a:solidFill>
                  <a:srgbClr val="2D587F"/>
                </a:solidFill>
                <a:latin typeface="+mn-lt"/>
                <a:cs typeface="Calibri" pitchFamily="34" charset="0"/>
              </a:rPr>
              <a:t>approaches to cost reduction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>
                <a:solidFill>
                  <a:srgbClr val="2D587F"/>
                </a:solidFill>
                <a:latin typeface="+mn-lt"/>
                <a:cs typeface="Calibri" pitchFamily="34" charset="0"/>
              </a:rPr>
              <a:t>Transformation from high to low temperature district </a:t>
            </a:r>
            <a:r>
              <a:rPr lang="en-GB" sz="2400" dirty="0" smtClean="0">
                <a:solidFill>
                  <a:srgbClr val="2D587F"/>
                </a:solidFill>
                <a:latin typeface="+mn-lt"/>
                <a:cs typeface="Calibri" pitchFamily="34" charset="0"/>
              </a:rPr>
              <a:t>heating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>
                <a:solidFill>
                  <a:srgbClr val="2D587F"/>
                </a:solidFill>
                <a:latin typeface="+mn-lt"/>
                <a:cs typeface="Calibri" pitchFamily="34" charset="0"/>
              </a:rPr>
              <a:t>Resource planning and business </a:t>
            </a:r>
            <a:r>
              <a:rPr lang="en-GB" sz="2400" dirty="0" smtClean="0">
                <a:solidFill>
                  <a:srgbClr val="2D587F"/>
                </a:solidFill>
                <a:latin typeface="+mn-lt"/>
                <a:cs typeface="Calibri" pitchFamily="34" charset="0"/>
              </a:rPr>
              <a:t>development.</a:t>
            </a:r>
          </a:p>
          <a:p>
            <a:pPr lvl="1" eaLnBrk="1" hangingPunct="1">
              <a:buFont typeface="Calibri" pitchFamily="34" charset="0"/>
              <a:buChar char="–"/>
            </a:pPr>
            <a:endParaRPr lang="en-GB" sz="2400" dirty="0" smtClean="0">
              <a:solidFill>
                <a:srgbClr val="2D587F"/>
              </a:solidFill>
              <a:latin typeface="+mn-lt"/>
            </a:endParaRPr>
          </a:p>
          <a:p>
            <a:pPr lvl="1" eaLnBrk="1" hangingPunct="1">
              <a:buFont typeface="Calibri" pitchFamily="34" charset="0"/>
              <a:buChar char="–"/>
            </a:pPr>
            <a:endParaRPr lang="en-GB" sz="2400" dirty="0" smtClean="0">
              <a:solidFill>
                <a:srgbClr val="2D587F"/>
              </a:solidFill>
              <a:latin typeface="+mn-lt"/>
            </a:endParaRPr>
          </a:p>
          <a:p>
            <a:pPr lvl="1" eaLnBrk="1" hangingPunct="1">
              <a:buFont typeface="Calibri" pitchFamily="34" charset="0"/>
              <a:buChar char="–"/>
            </a:pPr>
            <a:endParaRPr lang="en-GB" sz="2400" dirty="0" smtClean="0">
              <a:solidFill>
                <a:srgbClr val="2D58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487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A-presentation-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E7F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F5C0AA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28" charset="0"/>
            <a:ea typeface="ヒラギノ角ゴ ProN W3" pitchFamily="-28" charset="-128"/>
            <a:cs typeface="ヒラギノ角ゴ ProN W3" pitchFamily="-28" charset="-128"/>
            <a:sym typeface="Gill Sans" pitchFamily="-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28" charset="0"/>
            <a:ea typeface="ヒラギノ角ゴ ProN W3" pitchFamily="-28" charset="-128"/>
            <a:cs typeface="ヒラギノ角ゴ ProN W3" pitchFamily="-28" charset="-128"/>
            <a:sym typeface="Gill Sans" pitchFamily="-28" charset="0"/>
          </a:defRPr>
        </a:defPPr>
      </a:lstStyle>
    </a:lnDef>
  </a:objectDefaults>
  <a:extraClrSchemeLst>
    <a:extraClrScheme>
      <a:clrScheme name="Titel en tek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660</Words>
  <Application>Microsoft Office PowerPoint</Application>
  <PresentationFormat>Benutzerdefiniert</PresentationFormat>
  <Paragraphs>77</Paragraphs>
  <Slides>11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IEA-presentation-theme</vt:lpstr>
      <vt:lpstr>30 years of IEA-DHC</vt:lpstr>
      <vt:lpstr>What is IEA-DHC?</vt:lpstr>
      <vt:lpstr>We are 30!</vt:lpstr>
      <vt:lpstr>IEA-DHC: what do we do? </vt:lpstr>
      <vt:lpstr>Exciting times for district heating</vt:lpstr>
      <vt:lpstr>But challenging ones – we need the international research</vt:lpstr>
      <vt:lpstr>IEA-DHC projects – Annex X (2011-4) </vt:lpstr>
      <vt:lpstr>Low Temperature District Heating for Future Energy Systems – a Task Sharing Initiative</vt:lpstr>
      <vt:lpstr>Annex XI (2014–7) Topics</vt:lpstr>
      <vt:lpstr>Annex XI (2014–7) Projects</vt:lpstr>
      <vt:lpstr>Further information</vt:lpstr>
    </vt:vector>
  </TitlesOfParts>
  <Company>BRE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BRE: UP-RES</dc:title>
  <dc:creator>Lewis Knight</dc:creator>
  <cp:lastModifiedBy>AJ</cp:lastModifiedBy>
  <cp:revision>480</cp:revision>
  <cp:lastPrinted>2014-05-20T21:31:33Z</cp:lastPrinted>
  <dcterms:created xsi:type="dcterms:W3CDTF">2012-03-19T09:37:17Z</dcterms:created>
  <dcterms:modified xsi:type="dcterms:W3CDTF">2014-09-16T11:19:59Z</dcterms:modified>
</cp:coreProperties>
</file>