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3" r:id="rId3"/>
    <p:sldId id="290" r:id="rId4"/>
    <p:sldId id="291" r:id="rId5"/>
    <p:sldId id="258" r:id="rId6"/>
    <p:sldId id="287" r:id="rId7"/>
    <p:sldId id="275" r:id="rId8"/>
    <p:sldId id="260" r:id="rId9"/>
    <p:sldId id="295" r:id="rId10"/>
    <p:sldId id="261" r:id="rId11"/>
    <p:sldId id="276" r:id="rId12"/>
    <p:sldId id="285" r:id="rId13"/>
    <p:sldId id="262" r:id="rId14"/>
    <p:sldId id="265" r:id="rId15"/>
    <p:sldId id="293" r:id="rId16"/>
    <p:sldId id="270" r:id="rId17"/>
    <p:sldId id="294" r:id="rId18"/>
    <p:sldId id="273" r:id="rId19"/>
    <p:sldId id="281" r:id="rId20"/>
    <p:sldId id="271" r:id="rId21"/>
    <p:sldId id="279" r:id="rId22"/>
    <p:sldId id="274" r:id="rId23"/>
    <p:sldId id="288" r:id="rId24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A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93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C5961A-3C04-4375-A010-A742A06E0BDC}" type="datetimeFigureOut">
              <a:rPr lang="sv-SE"/>
              <a:pPr>
                <a:defRPr/>
              </a:pPr>
              <a:t>2011-06-23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B0311A8-D993-4248-A9D6-5BC27D5A12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99C044-D3CE-4507-BE4B-9D15F15C1EE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164388" y="6148388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8169275" y="6143625"/>
            <a:ext cx="4429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BA9F9-F1A8-46C1-A93B-1DF03C39489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>
          <a:xfrm>
            <a:off x="3992563" y="6143625"/>
            <a:ext cx="30972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C1EA7-B329-40CA-9177-C87A64D5892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907213" y="115888"/>
            <a:ext cx="2057400" cy="546258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35013" y="115888"/>
            <a:ext cx="6019800" cy="546258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D26AD-FE1B-4B04-869B-E7020BFBDBB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92FC2-6886-426C-9AB7-50630F1D95C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2285992"/>
            <a:ext cx="7772400" cy="1362075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571480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DDA49-FD79-48B9-AEE9-FE58782EDD3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35013" y="1052513"/>
            <a:ext cx="4038600" cy="45259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26013" y="1052513"/>
            <a:ext cx="4038600" cy="45259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9E3EB-A3A1-4077-BA7D-065023176C4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5F1DB-FF72-4076-8396-B7E6D3BFF15E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7EC9B-927B-49C4-B911-8BEF6A8B448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4DA6C-DFF1-4A7F-9A30-2579856758F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5310D-C3F9-4F6B-AE32-A401332B0A3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7C82-23C9-469B-A6FB-90FB6F13C75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11588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10525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0" y="616743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919296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6775" y="6167438"/>
            <a:ext cx="4429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919296"/>
                </a:solidFill>
              </a:defRPr>
            </a:lvl1pPr>
          </a:lstStyle>
          <a:p>
            <a:pPr>
              <a:defRPr/>
            </a:pPr>
            <a:fld id="{7D7A06CD-8BA4-4592-9D30-1BF9892E4E5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4813" y="6167438"/>
            <a:ext cx="309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919296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pic>
        <p:nvPicPr>
          <p:cNvPr id="2" name="Picture 21" descr="Gråtext_engels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30313" y="6215063"/>
            <a:ext cx="29416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objekt 11" descr="SP_Science Partner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0213" y="5715000"/>
            <a:ext cx="688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46A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46A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46A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46A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46A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46A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46A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46A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46A4"/>
          </a:solidFill>
          <a:latin typeface="Arial" charset="0"/>
        </a:defRPr>
      </a:lvl9pPr>
    </p:titleStyle>
    <p:bodyStyle>
      <a:lvl1pPr marL="217488" indent="-2174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738188" indent="-2016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996950" indent="-24288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216025" indent="-18415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673225" indent="-18415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130425" indent="-18415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587625" indent="-18415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044825" indent="-18415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3"/>
          <p:cNvSpPr>
            <a:spLocks noGrp="1"/>
          </p:cNvSpPr>
          <p:nvPr>
            <p:ph type="title"/>
          </p:nvPr>
        </p:nvSpPr>
        <p:spPr>
          <a:xfrm>
            <a:off x="735013" y="1209674"/>
            <a:ext cx="8229600" cy="1715269"/>
          </a:xfrm>
        </p:spPr>
        <p:txBody>
          <a:bodyPr/>
          <a:lstStyle/>
          <a:p>
            <a:pPr algn="ctr"/>
            <a:r>
              <a:rPr lang="en-GB" dirty="0" smtClean="0"/>
              <a:t>The potential for increased primary energy efficiency and reduced CO</a:t>
            </a:r>
            <a:r>
              <a:rPr lang="en-GB" baseline="-25000" dirty="0" smtClean="0"/>
              <a:t>2</a:t>
            </a:r>
            <a:r>
              <a:rPr lang="en-GB" dirty="0" smtClean="0"/>
              <a:t> emissions by district heating and cooling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</p:txBody>
      </p:sp>
      <p:sp>
        <p:nvSpPr>
          <p:cNvPr id="3075" name="Platshållare för innehåll 4"/>
          <p:cNvSpPr>
            <a:spLocks noGrp="1"/>
          </p:cNvSpPr>
          <p:nvPr>
            <p:ph idx="1"/>
          </p:nvPr>
        </p:nvSpPr>
        <p:spPr>
          <a:xfrm>
            <a:off x="735013" y="3284984"/>
            <a:ext cx="8229600" cy="2234754"/>
          </a:xfrm>
        </p:spPr>
        <p:txBody>
          <a:bodyPr/>
          <a:lstStyle/>
          <a:p>
            <a:pPr algn="ctr">
              <a:buNone/>
            </a:pPr>
            <a:r>
              <a:rPr lang="sv-SE" dirty="0" smtClean="0"/>
              <a:t>Markus Alsbjer, Markus Lindahl</a:t>
            </a:r>
          </a:p>
          <a:p>
            <a:pPr algn="ctr">
              <a:buNone/>
            </a:pPr>
            <a:r>
              <a:rPr lang="en-GB" dirty="0" smtClean="0"/>
              <a:t>Energy Technology</a:t>
            </a:r>
          </a:p>
          <a:p>
            <a:pPr algn="ctr">
              <a:buNone/>
            </a:pPr>
            <a:r>
              <a:rPr lang="en-GB" dirty="0" smtClean="0"/>
              <a:t>SP Technical Research Institute of Sweden</a:t>
            </a:r>
          </a:p>
          <a:p>
            <a:pPr algn="ctr">
              <a:buNone/>
            </a:pPr>
            <a:r>
              <a:rPr lang="sv-SE" dirty="0" smtClean="0"/>
              <a:t>Toronto 2011-06-28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Marginal scenario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8904" y="1135286"/>
            <a:ext cx="8229600" cy="4525962"/>
          </a:xfrm>
        </p:spPr>
        <p:txBody>
          <a:bodyPr/>
          <a:lstStyle/>
          <a:p>
            <a:r>
              <a:rPr lang="en-GB" dirty="0" smtClean="0"/>
              <a:t>Often used for:</a:t>
            </a:r>
          </a:p>
          <a:p>
            <a:pPr lvl="1"/>
            <a:r>
              <a:rPr lang="en-GB" dirty="0" smtClean="0"/>
              <a:t>Studying the effects of a change in the system.</a:t>
            </a:r>
          </a:p>
          <a:p>
            <a:pPr>
              <a:buNone/>
            </a:pPr>
            <a:endParaRPr lang="en-GB" sz="1000" dirty="0" smtClean="0"/>
          </a:p>
          <a:p>
            <a:r>
              <a:rPr lang="en-GB" dirty="0" smtClean="0"/>
              <a:t>Typical questions for the marginal scenario:</a:t>
            </a:r>
          </a:p>
          <a:p>
            <a:pPr lvl="1"/>
            <a:r>
              <a:rPr lang="en-GB" dirty="0" smtClean="0"/>
              <a:t>What production will be affected if you turn out the light? </a:t>
            </a:r>
          </a:p>
          <a:p>
            <a:pPr lvl="1"/>
            <a:r>
              <a:rPr lang="en-GB" dirty="0" smtClean="0"/>
              <a:t>What will be the environmental effects of heating a new residential area? </a:t>
            </a:r>
          </a:p>
          <a:p>
            <a:pPr>
              <a:buNone/>
            </a:pPr>
            <a:endParaRPr lang="en-GB" sz="1000" dirty="0" smtClean="0"/>
          </a:p>
          <a:p>
            <a:r>
              <a:rPr lang="en-GB" dirty="0" smtClean="0"/>
              <a:t>The marginal production is the technology/fuel that will be affected if the consumption of heat or electricity is changed.</a:t>
            </a:r>
          </a:p>
          <a:p>
            <a:pPr lvl="1"/>
            <a:r>
              <a:rPr lang="en-GB" dirty="0" smtClean="0"/>
              <a:t>Normally the technology with the highest production cost</a:t>
            </a:r>
          </a:p>
          <a:p>
            <a:pPr>
              <a:buNone/>
            </a:pPr>
            <a:endParaRPr lang="en-GB" sz="1000" dirty="0" smtClean="0"/>
          </a:p>
          <a:p>
            <a:r>
              <a:rPr lang="en-GB" dirty="0" smtClean="0"/>
              <a:t>In this project </a:t>
            </a:r>
            <a:r>
              <a:rPr lang="en-GB" b="1" dirty="0" smtClean="0"/>
              <a:t>coal power plants </a:t>
            </a:r>
            <a:r>
              <a:rPr lang="en-GB" dirty="0" smtClean="0"/>
              <a:t>is considered as the marginal production for electricity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Marginal perspective of an electricity system</a:t>
            </a:r>
            <a:endParaRPr lang="en-GB" dirty="0"/>
          </a:p>
        </p:txBody>
      </p:sp>
      <p:grpSp>
        <p:nvGrpSpPr>
          <p:cNvPr id="14" name="Grupp 13"/>
          <p:cNvGrpSpPr/>
          <p:nvPr/>
        </p:nvGrpSpPr>
        <p:grpSpPr>
          <a:xfrm>
            <a:off x="2987824" y="2395260"/>
            <a:ext cx="936104" cy="864096"/>
            <a:chOff x="2699793" y="3933056"/>
            <a:chExt cx="936104" cy="864096"/>
          </a:xfrm>
        </p:grpSpPr>
        <p:sp>
          <p:nvSpPr>
            <p:cNvPr id="6" name="Rektangel 5"/>
            <p:cNvSpPr/>
            <p:nvPr/>
          </p:nvSpPr>
          <p:spPr>
            <a:xfrm>
              <a:off x="2699793" y="3933056"/>
              <a:ext cx="92804" cy="8640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ktangel 6"/>
            <p:cNvSpPr/>
            <p:nvPr/>
          </p:nvSpPr>
          <p:spPr>
            <a:xfrm>
              <a:off x="2816805" y="4443658"/>
              <a:ext cx="819091" cy="35349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ätvinklig triangel 9"/>
            <p:cNvSpPr/>
            <p:nvPr/>
          </p:nvSpPr>
          <p:spPr>
            <a:xfrm rot="16200000">
              <a:off x="3401052" y="4208814"/>
              <a:ext cx="235663" cy="23402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ätvinklig triangel 10"/>
            <p:cNvSpPr/>
            <p:nvPr/>
          </p:nvSpPr>
          <p:spPr>
            <a:xfrm rot="16200000">
              <a:off x="3144349" y="4208814"/>
              <a:ext cx="235663" cy="23402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ätvinklig triangel 11"/>
            <p:cNvSpPr/>
            <p:nvPr/>
          </p:nvSpPr>
          <p:spPr>
            <a:xfrm rot="16200000">
              <a:off x="2876762" y="4208813"/>
              <a:ext cx="235663" cy="23402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upp 21"/>
          <p:cNvGrpSpPr/>
          <p:nvPr/>
        </p:nvGrpSpPr>
        <p:grpSpPr>
          <a:xfrm>
            <a:off x="2987824" y="3429000"/>
            <a:ext cx="936104" cy="864096"/>
            <a:chOff x="2699793" y="3933056"/>
            <a:chExt cx="936104" cy="864096"/>
          </a:xfrm>
        </p:grpSpPr>
        <p:sp>
          <p:nvSpPr>
            <p:cNvPr id="23" name="Rektangel 22"/>
            <p:cNvSpPr/>
            <p:nvPr/>
          </p:nvSpPr>
          <p:spPr>
            <a:xfrm>
              <a:off x="2699793" y="3933056"/>
              <a:ext cx="92804" cy="8640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ktangel 23"/>
            <p:cNvSpPr/>
            <p:nvPr/>
          </p:nvSpPr>
          <p:spPr>
            <a:xfrm>
              <a:off x="2816805" y="4443658"/>
              <a:ext cx="819091" cy="35349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ätvinklig triangel 24"/>
            <p:cNvSpPr/>
            <p:nvPr/>
          </p:nvSpPr>
          <p:spPr>
            <a:xfrm rot="16200000">
              <a:off x="3401052" y="4208814"/>
              <a:ext cx="235663" cy="23402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ätvinklig triangel 25"/>
            <p:cNvSpPr/>
            <p:nvPr/>
          </p:nvSpPr>
          <p:spPr>
            <a:xfrm rot="16200000">
              <a:off x="3144349" y="4208814"/>
              <a:ext cx="235663" cy="23402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ätvinklig triangel 26"/>
            <p:cNvSpPr/>
            <p:nvPr/>
          </p:nvSpPr>
          <p:spPr>
            <a:xfrm rot="16200000">
              <a:off x="2876762" y="4208813"/>
              <a:ext cx="235663" cy="23402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upp 27"/>
          <p:cNvGrpSpPr/>
          <p:nvPr/>
        </p:nvGrpSpPr>
        <p:grpSpPr>
          <a:xfrm>
            <a:off x="2987824" y="4509120"/>
            <a:ext cx="936104" cy="864096"/>
            <a:chOff x="2699793" y="3933056"/>
            <a:chExt cx="936104" cy="864096"/>
          </a:xfrm>
        </p:grpSpPr>
        <p:sp>
          <p:nvSpPr>
            <p:cNvPr id="29" name="Rektangel 28"/>
            <p:cNvSpPr/>
            <p:nvPr/>
          </p:nvSpPr>
          <p:spPr>
            <a:xfrm>
              <a:off x="2699793" y="3933056"/>
              <a:ext cx="92804" cy="8640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ktangel 29"/>
            <p:cNvSpPr/>
            <p:nvPr/>
          </p:nvSpPr>
          <p:spPr>
            <a:xfrm>
              <a:off x="2816805" y="4443658"/>
              <a:ext cx="819091" cy="35349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ätvinklig triangel 30"/>
            <p:cNvSpPr/>
            <p:nvPr/>
          </p:nvSpPr>
          <p:spPr>
            <a:xfrm rot="16200000">
              <a:off x="3401052" y="4208814"/>
              <a:ext cx="235663" cy="23402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ätvinklig triangel 31"/>
            <p:cNvSpPr/>
            <p:nvPr/>
          </p:nvSpPr>
          <p:spPr>
            <a:xfrm rot="16200000">
              <a:off x="3144349" y="4208814"/>
              <a:ext cx="235663" cy="23402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ätvinklig triangel 32"/>
            <p:cNvSpPr/>
            <p:nvPr/>
          </p:nvSpPr>
          <p:spPr>
            <a:xfrm rot="16200000">
              <a:off x="2876762" y="4208813"/>
              <a:ext cx="235663" cy="23402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ktangel med rundade hörn 33"/>
          <p:cNvSpPr/>
          <p:nvPr/>
        </p:nvSpPr>
        <p:spPr>
          <a:xfrm>
            <a:off x="2699792" y="1124744"/>
            <a:ext cx="1584176" cy="446449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Rak pil 37"/>
          <p:cNvCxnSpPr>
            <a:endCxn id="49" idx="1"/>
          </p:cNvCxnSpPr>
          <p:nvPr/>
        </p:nvCxnSpPr>
        <p:spPr>
          <a:xfrm>
            <a:off x="3923927" y="2958845"/>
            <a:ext cx="792089" cy="67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 41"/>
          <p:cNvCxnSpPr/>
          <p:nvPr/>
        </p:nvCxnSpPr>
        <p:spPr>
          <a:xfrm>
            <a:off x="3923928" y="4038715"/>
            <a:ext cx="792089" cy="6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 46"/>
          <p:cNvCxnSpPr>
            <a:endCxn id="53" idx="1"/>
          </p:cNvCxnSpPr>
          <p:nvPr/>
        </p:nvCxnSpPr>
        <p:spPr>
          <a:xfrm>
            <a:off x="3941179" y="5098583"/>
            <a:ext cx="792089" cy="13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ruta 48"/>
          <p:cNvSpPr txBox="1"/>
          <p:nvPr/>
        </p:nvSpPr>
        <p:spPr>
          <a:xfrm>
            <a:off x="4716016" y="278092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 units elec</a:t>
            </a:r>
            <a:endParaRPr lang="en-GB" dirty="0"/>
          </a:p>
        </p:txBody>
      </p:sp>
      <p:sp>
        <p:nvSpPr>
          <p:cNvPr id="50" name="textruta 49"/>
          <p:cNvSpPr txBox="1"/>
          <p:nvPr/>
        </p:nvSpPr>
        <p:spPr>
          <a:xfrm>
            <a:off x="4788024" y="386104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 units elec</a:t>
            </a:r>
            <a:endParaRPr lang="en-GB" dirty="0"/>
          </a:p>
        </p:txBody>
      </p:sp>
      <p:sp>
        <p:nvSpPr>
          <p:cNvPr id="53" name="textruta 52"/>
          <p:cNvSpPr txBox="1"/>
          <p:nvPr/>
        </p:nvSpPr>
        <p:spPr>
          <a:xfrm>
            <a:off x="4733268" y="491529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 units elec</a:t>
            </a:r>
            <a:endParaRPr lang="en-GB" dirty="0"/>
          </a:p>
        </p:txBody>
      </p:sp>
      <p:sp>
        <p:nvSpPr>
          <p:cNvPr id="55" name="Höger klammerparentes 54"/>
          <p:cNvSpPr/>
          <p:nvPr/>
        </p:nvSpPr>
        <p:spPr>
          <a:xfrm>
            <a:off x="6156176" y="1340768"/>
            <a:ext cx="648072" cy="43924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ruta 55"/>
          <p:cNvSpPr txBox="1"/>
          <p:nvPr/>
        </p:nvSpPr>
        <p:spPr>
          <a:xfrm>
            <a:off x="6876256" y="335699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 units elec</a:t>
            </a:r>
            <a:endParaRPr lang="en-GB" dirty="0"/>
          </a:p>
        </p:txBody>
      </p:sp>
      <p:sp>
        <p:nvSpPr>
          <p:cNvPr id="68" name="textruta 67"/>
          <p:cNvSpPr txBox="1"/>
          <p:nvPr/>
        </p:nvSpPr>
        <p:spPr>
          <a:xfrm>
            <a:off x="965912" y="278092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PE: 20 units</a:t>
            </a:r>
            <a:endParaRPr lang="en-GB" dirty="0"/>
          </a:p>
        </p:txBody>
      </p:sp>
      <p:cxnSp>
        <p:nvCxnSpPr>
          <p:cNvPr id="84" name="Rak 83"/>
          <p:cNvCxnSpPr/>
          <p:nvPr/>
        </p:nvCxnSpPr>
        <p:spPr>
          <a:xfrm rot="10800000">
            <a:off x="107504" y="5301208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ruta 86"/>
          <p:cNvSpPr txBox="1"/>
          <p:nvPr/>
        </p:nvSpPr>
        <p:spPr>
          <a:xfrm>
            <a:off x="221610" y="536392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Sum PE:    60 units</a:t>
            </a:r>
            <a:endParaRPr lang="en-GB" dirty="0"/>
          </a:p>
        </p:txBody>
      </p:sp>
      <p:cxnSp>
        <p:nvCxnSpPr>
          <p:cNvPr id="45" name="Rak pil 44"/>
          <p:cNvCxnSpPr>
            <a:stCxn id="68" idx="3"/>
          </p:cNvCxnSpPr>
          <p:nvPr/>
        </p:nvCxnSpPr>
        <p:spPr>
          <a:xfrm>
            <a:off x="2394508" y="2965594"/>
            <a:ext cx="584690" cy="5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ruta 47"/>
          <p:cNvSpPr txBox="1"/>
          <p:nvPr/>
        </p:nvSpPr>
        <p:spPr>
          <a:xfrm>
            <a:off x="983164" y="385175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PE: 20 units</a:t>
            </a:r>
            <a:endParaRPr lang="en-GB" dirty="0"/>
          </a:p>
        </p:txBody>
      </p:sp>
      <p:sp>
        <p:nvSpPr>
          <p:cNvPr id="52" name="textruta 51"/>
          <p:cNvSpPr txBox="1"/>
          <p:nvPr/>
        </p:nvSpPr>
        <p:spPr>
          <a:xfrm>
            <a:off x="974538" y="490299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PE: 20 units</a:t>
            </a:r>
            <a:endParaRPr lang="en-GB" dirty="0"/>
          </a:p>
        </p:txBody>
      </p:sp>
      <p:cxnSp>
        <p:nvCxnSpPr>
          <p:cNvPr id="58" name="Rak pil 57"/>
          <p:cNvCxnSpPr/>
          <p:nvPr/>
        </p:nvCxnSpPr>
        <p:spPr>
          <a:xfrm>
            <a:off x="2385882" y="4062716"/>
            <a:ext cx="584690" cy="5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pil 58"/>
          <p:cNvCxnSpPr/>
          <p:nvPr/>
        </p:nvCxnSpPr>
        <p:spPr>
          <a:xfrm>
            <a:off x="2368630" y="5119688"/>
            <a:ext cx="584690" cy="5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p 14"/>
          <p:cNvGrpSpPr/>
          <p:nvPr/>
        </p:nvGrpSpPr>
        <p:grpSpPr>
          <a:xfrm>
            <a:off x="2987824" y="1340768"/>
            <a:ext cx="936104" cy="864096"/>
            <a:chOff x="2699793" y="3933056"/>
            <a:chExt cx="936104" cy="864096"/>
          </a:xfrm>
          <a:solidFill>
            <a:srgbClr val="00B050"/>
          </a:solidFill>
        </p:grpSpPr>
        <p:sp>
          <p:nvSpPr>
            <p:cNvPr id="61" name="Rektangel 60"/>
            <p:cNvSpPr/>
            <p:nvPr/>
          </p:nvSpPr>
          <p:spPr>
            <a:xfrm>
              <a:off x="2699793" y="3933056"/>
              <a:ext cx="92804" cy="8640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ktangel 61"/>
            <p:cNvSpPr/>
            <p:nvPr/>
          </p:nvSpPr>
          <p:spPr>
            <a:xfrm>
              <a:off x="2816805" y="4443658"/>
              <a:ext cx="819091" cy="353494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ätvinklig triangel 62"/>
            <p:cNvSpPr/>
            <p:nvPr/>
          </p:nvSpPr>
          <p:spPr>
            <a:xfrm rot="16200000">
              <a:off x="3401052" y="4208814"/>
              <a:ext cx="235663" cy="234026"/>
            </a:xfrm>
            <a:prstGeom prst="rt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ätvinklig triangel 63"/>
            <p:cNvSpPr/>
            <p:nvPr/>
          </p:nvSpPr>
          <p:spPr>
            <a:xfrm rot="16200000">
              <a:off x="3144349" y="4208814"/>
              <a:ext cx="235663" cy="234026"/>
            </a:xfrm>
            <a:prstGeom prst="rt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ätvinklig triangel 64"/>
            <p:cNvSpPr/>
            <p:nvPr/>
          </p:nvSpPr>
          <p:spPr>
            <a:xfrm rot="16200000">
              <a:off x="2876762" y="4208813"/>
              <a:ext cx="235663" cy="234026"/>
            </a:xfrm>
            <a:prstGeom prst="rt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6" name="Rak pil 65"/>
          <p:cNvCxnSpPr>
            <a:endCxn id="67" idx="1"/>
          </p:cNvCxnSpPr>
          <p:nvPr/>
        </p:nvCxnSpPr>
        <p:spPr>
          <a:xfrm>
            <a:off x="3929615" y="1806717"/>
            <a:ext cx="792089" cy="67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ruta 66"/>
          <p:cNvSpPr txBox="1"/>
          <p:nvPr/>
        </p:nvSpPr>
        <p:spPr>
          <a:xfrm>
            <a:off x="4721704" y="16288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units elec</a:t>
            </a:r>
            <a:endParaRPr lang="en-GB" dirty="0"/>
          </a:p>
        </p:txBody>
      </p:sp>
      <p:sp>
        <p:nvSpPr>
          <p:cNvPr id="71" name="textruta 70"/>
          <p:cNvSpPr txBox="1"/>
          <p:nvPr/>
        </p:nvSpPr>
        <p:spPr>
          <a:xfrm>
            <a:off x="971600" y="176352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PE: 10 units</a:t>
            </a:r>
            <a:endParaRPr lang="en-GB" dirty="0"/>
          </a:p>
        </p:txBody>
      </p:sp>
      <p:cxnSp>
        <p:nvCxnSpPr>
          <p:cNvPr id="72" name="Rak pil 71"/>
          <p:cNvCxnSpPr>
            <a:stCxn id="71" idx="3"/>
          </p:cNvCxnSpPr>
          <p:nvPr/>
        </p:nvCxnSpPr>
        <p:spPr>
          <a:xfrm>
            <a:off x="2400196" y="1948190"/>
            <a:ext cx="584690" cy="5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pil 72"/>
          <p:cNvCxnSpPr>
            <a:endCxn id="75" idx="1"/>
          </p:cNvCxnSpPr>
          <p:nvPr/>
        </p:nvCxnSpPr>
        <p:spPr>
          <a:xfrm>
            <a:off x="3923928" y="2085457"/>
            <a:ext cx="792089" cy="67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ruta 74"/>
          <p:cNvSpPr txBox="1"/>
          <p:nvPr/>
        </p:nvSpPr>
        <p:spPr>
          <a:xfrm>
            <a:off x="4716017" y="190754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4 units DH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7" name="textruta 76"/>
          <p:cNvSpPr txBox="1"/>
          <p:nvPr/>
        </p:nvSpPr>
        <p:spPr>
          <a:xfrm>
            <a:off x="4732516" y="491462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units elec</a:t>
            </a:r>
            <a:endParaRPr lang="en-GB" dirty="0"/>
          </a:p>
        </p:txBody>
      </p:sp>
      <p:sp>
        <p:nvSpPr>
          <p:cNvPr id="79" name="textruta 78"/>
          <p:cNvSpPr txBox="1"/>
          <p:nvPr/>
        </p:nvSpPr>
        <p:spPr>
          <a:xfrm>
            <a:off x="969593" y="490105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PE:  8 units</a:t>
            </a:r>
            <a:endParaRPr lang="en-GB" dirty="0"/>
          </a:p>
        </p:txBody>
      </p:sp>
      <p:sp>
        <p:nvSpPr>
          <p:cNvPr id="80" name="textruta 79"/>
          <p:cNvSpPr txBox="1"/>
          <p:nvPr/>
        </p:nvSpPr>
        <p:spPr>
          <a:xfrm>
            <a:off x="214690" y="536258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Sum PE:    </a:t>
            </a:r>
            <a:r>
              <a:rPr lang="en-GB" b="1" u="sng" dirty="0" smtClean="0"/>
              <a:t>58</a:t>
            </a:r>
            <a:r>
              <a:rPr lang="en-GB" dirty="0" smtClean="0"/>
              <a:t> units</a:t>
            </a:r>
            <a:endParaRPr lang="en-GB" dirty="0"/>
          </a:p>
        </p:txBody>
      </p:sp>
      <p:sp>
        <p:nvSpPr>
          <p:cNvPr id="81" name="textruta 80"/>
          <p:cNvSpPr txBox="1"/>
          <p:nvPr/>
        </p:nvSpPr>
        <p:spPr>
          <a:xfrm>
            <a:off x="7011402" y="364502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4 units DH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2" name="textruta 81"/>
          <p:cNvSpPr txBox="1"/>
          <p:nvPr/>
        </p:nvSpPr>
        <p:spPr>
          <a:xfrm>
            <a:off x="2555776" y="76470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Electricity system</a:t>
            </a:r>
            <a:endParaRPr lang="en-GB" dirty="0"/>
          </a:p>
        </p:txBody>
      </p:sp>
      <p:sp>
        <p:nvSpPr>
          <p:cNvPr id="57" name="textruta 56"/>
          <p:cNvSpPr txBox="1"/>
          <p:nvPr/>
        </p:nvSpPr>
        <p:spPr>
          <a:xfrm>
            <a:off x="6012160" y="630932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(PE = Primary energy)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87" grpId="0"/>
      <p:bldP spid="87" grpId="1"/>
      <p:bldP spid="52" grpId="0"/>
      <p:bldP spid="52" grpId="1"/>
      <p:bldP spid="67" grpId="0"/>
      <p:bldP spid="71" grpId="0"/>
      <p:bldP spid="75" grpId="0"/>
      <p:bldP spid="77" grpId="0"/>
      <p:bldP spid="79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Allocation method for CHP-plants, marginal scenario 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40" y="980728"/>
            <a:ext cx="7560840" cy="452596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The </a:t>
            </a:r>
            <a:r>
              <a:rPr lang="en-GB" b="1" dirty="0" smtClean="0"/>
              <a:t>power bonus method </a:t>
            </a:r>
            <a:r>
              <a:rPr lang="en-GB" dirty="0" smtClean="0"/>
              <a:t>is chosen for allocations with the marginal perspective</a:t>
            </a:r>
          </a:p>
          <a:p>
            <a:pPr>
              <a:buNone/>
            </a:pPr>
            <a:r>
              <a:rPr lang="en-GB" dirty="0" err="1" smtClean="0"/>
              <a:t>PE</a:t>
            </a:r>
            <a:r>
              <a:rPr lang="en-GB" baseline="-25000" dirty="0" err="1" smtClean="0"/>
              <a:t>heat</a:t>
            </a:r>
            <a:r>
              <a:rPr lang="en-GB" dirty="0" smtClean="0"/>
              <a:t> = </a:t>
            </a:r>
            <a:r>
              <a:rPr lang="en-GB" dirty="0" err="1" smtClean="0"/>
              <a:t>PE</a:t>
            </a:r>
            <a:r>
              <a:rPr lang="en-GB" baseline="-25000" dirty="0" err="1" smtClean="0"/>
              <a:t>total_CHP</a:t>
            </a:r>
            <a:r>
              <a:rPr lang="en-GB" baseline="-25000" dirty="0" smtClean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PE</a:t>
            </a:r>
            <a:r>
              <a:rPr lang="en-GB" baseline="-25000" dirty="0" err="1" smtClean="0"/>
              <a:t>alt_elec_prod</a:t>
            </a:r>
            <a:r>
              <a:rPr lang="en-GB" baseline="-25000" dirty="0" smtClean="0"/>
              <a:t>	</a:t>
            </a:r>
            <a:endParaRPr lang="en-GB" dirty="0" smtClean="0"/>
          </a:p>
          <a:p>
            <a:pPr>
              <a:buNone/>
            </a:pPr>
            <a:r>
              <a:rPr lang="en-GB" dirty="0" err="1" smtClean="0"/>
              <a:t>PE</a:t>
            </a:r>
            <a:r>
              <a:rPr lang="en-GB" baseline="-25000" dirty="0" err="1" smtClean="0"/>
              <a:t>elec</a:t>
            </a:r>
            <a:r>
              <a:rPr lang="en-GB" dirty="0" smtClean="0"/>
              <a:t> = </a:t>
            </a:r>
            <a:r>
              <a:rPr lang="en-GB" dirty="0" err="1" smtClean="0"/>
              <a:t>PE</a:t>
            </a:r>
            <a:r>
              <a:rPr lang="en-GB" baseline="-25000" dirty="0" err="1" smtClean="0"/>
              <a:t>alt_elec_prod</a:t>
            </a:r>
            <a:endParaRPr lang="en-GB" baseline="-250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sz="1000" dirty="0" smtClean="0"/>
          </a:p>
          <a:p>
            <a:pPr>
              <a:buNone/>
            </a:pPr>
            <a:endParaRPr lang="en-GB" sz="1000" dirty="0" smtClean="0"/>
          </a:p>
          <a:p>
            <a:pPr>
              <a:buNone/>
            </a:pPr>
            <a:endParaRPr lang="en-GB" sz="1000" dirty="0" smtClean="0"/>
          </a:p>
          <a:p>
            <a:pPr>
              <a:buNone/>
            </a:pPr>
            <a:endParaRPr lang="en-GB" sz="1000" dirty="0" smtClean="0"/>
          </a:p>
          <a:p>
            <a:pPr>
              <a:buNone/>
            </a:pPr>
            <a:endParaRPr lang="en-GB" sz="1000" dirty="0" smtClean="0"/>
          </a:p>
          <a:p>
            <a:pPr>
              <a:buNone/>
            </a:pPr>
            <a:endParaRPr lang="en-GB" sz="1000" dirty="0" smtClean="0"/>
          </a:p>
          <a:p>
            <a:pPr>
              <a:buNone/>
            </a:pPr>
            <a:endParaRPr lang="en-GB" sz="1000" dirty="0" smtClean="0"/>
          </a:p>
          <a:p>
            <a:pPr>
              <a:buNone/>
            </a:pPr>
            <a:endParaRPr lang="en-GB" sz="1000" dirty="0" smtClean="0"/>
          </a:p>
          <a:p>
            <a:pPr>
              <a:buNone/>
            </a:pPr>
            <a:endParaRPr lang="en-GB" sz="1000" dirty="0" smtClean="0"/>
          </a:p>
          <a:p>
            <a:pPr>
              <a:buNone/>
            </a:pPr>
            <a:endParaRPr lang="en-GB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>
                <a:solidFill>
                  <a:srgbClr val="C00000"/>
                </a:solidFill>
              </a:rPr>
              <a:t>PE</a:t>
            </a:r>
            <a:r>
              <a:rPr lang="en-GB" baseline="-25000" dirty="0" err="1" smtClean="0">
                <a:solidFill>
                  <a:srgbClr val="C00000"/>
                </a:solidFill>
              </a:rPr>
              <a:t>heat</a:t>
            </a:r>
            <a:r>
              <a:rPr lang="en-GB" dirty="0" smtClean="0">
                <a:solidFill>
                  <a:srgbClr val="C00000"/>
                </a:solidFill>
              </a:rPr>
              <a:t> = 10 – (3*4) = -2 units </a:t>
            </a:r>
          </a:p>
          <a:p>
            <a:pPr>
              <a:buNone/>
            </a:pPr>
            <a:r>
              <a:rPr lang="en-GB" dirty="0" err="1" smtClean="0"/>
              <a:t>PE</a:t>
            </a:r>
            <a:r>
              <a:rPr lang="en-GB" baseline="-25000" dirty="0" err="1" smtClean="0"/>
              <a:t>elec</a:t>
            </a:r>
            <a:r>
              <a:rPr lang="en-GB" dirty="0" smtClean="0"/>
              <a:t> = 3*4 = 12 units</a:t>
            </a:r>
          </a:p>
          <a:p>
            <a:endParaRPr lang="en-GB" sz="1000" dirty="0" smtClean="0"/>
          </a:p>
          <a:p>
            <a:endParaRPr lang="en-GB" sz="1800" dirty="0"/>
          </a:p>
        </p:txBody>
      </p:sp>
      <p:grpSp>
        <p:nvGrpSpPr>
          <p:cNvPr id="4" name="Grupp 14"/>
          <p:cNvGrpSpPr/>
          <p:nvPr/>
        </p:nvGrpSpPr>
        <p:grpSpPr>
          <a:xfrm>
            <a:off x="3772724" y="2564904"/>
            <a:ext cx="925471" cy="864096"/>
            <a:chOff x="2710426" y="3933056"/>
            <a:chExt cx="925471" cy="864096"/>
          </a:xfrm>
          <a:solidFill>
            <a:srgbClr val="00B050"/>
          </a:solidFill>
        </p:grpSpPr>
        <p:sp>
          <p:nvSpPr>
            <p:cNvPr id="5" name="Rektangel 4"/>
            <p:cNvSpPr/>
            <p:nvPr/>
          </p:nvSpPr>
          <p:spPr>
            <a:xfrm>
              <a:off x="2710426" y="3933056"/>
              <a:ext cx="92804" cy="8640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ktangel 5"/>
            <p:cNvSpPr/>
            <p:nvPr/>
          </p:nvSpPr>
          <p:spPr>
            <a:xfrm>
              <a:off x="2816805" y="4443658"/>
              <a:ext cx="819091" cy="353494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ätvinklig triangel 6"/>
            <p:cNvSpPr/>
            <p:nvPr/>
          </p:nvSpPr>
          <p:spPr>
            <a:xfrm rot="16200000">
              <a:off x="3401052" y="4208814"/>
              <a:ext cx="235663" cy="234026"/>
            </a:xfrm>
            <a:prstGeom prst="rt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ätvinklig triangel 7"/>
            <p:cNvSpPr/>
            <p:nvPr/>
          </p:nvSpPr>
          <p:spPr>
            <a:xfrm rot="16200000">
              <a:off x="3144349" y="4208814"/>
              <a:ext cx="235663" cy="234026"/>
            </a:xfrm>
            <a:prstGeom prst="rt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ätvinklig triangel 8"/>
            <p:cNvSpPr/>
            <p:nvPr/>
          </p:nvSpPr>
          <p:spPr>
            <a:xfrm rot="16200000">
              <a:off x="2876762" y="4208813"/>
              <a:ext cx="235663" cy="234026"/>
            </a:xfrm>
            <a:prstGeom prst="rt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" name="Rak pil 9"/>
          <p:cNvCxnSpPr>
            <a:endCxn id="11" idx="1"/>
          </p:cNvCxnSpPr>
          <p:nvPr/>
        </p:nvCxnSpPr>
        <p:spPr>
          <a:xfrm>
            <a:off x="4698194" y="3036229"/>
            <a:ext cx="354916" cy="13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5053110" y="285293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units elec</a:t>
            </a:r>
            <a:endParaRPr lang="en-GB" dirty="0"/>
          </a:p>
        </p:txBody>
      </p:sp>
      <p:sp>
        <p:nvSpPr>
          <p:cNvPr id="12" name="textruta 11"/>
          <p:cNvSpPr txBox="1"/>
          <p:nvPr/>
        </p:nvSpPr>
        <p:spPr>
          <a:xfrm>
            <a:off x="1331640" y="3018218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PE</a:t>
            </a:r>
            <a:r>
              <a:rPr lang="en-GB" baseline="-25000" dirty="0" err="1" smtClean="0"/>
              <a:t>total</a:t>
            </a:r>
            <a:r>
              <a:rPr lang="en-GB" baseline="-25000" dirty="0" smtClean="0"/>
              <a:t> CHP</a:t>
            </a:r>
            <a:r>
              <a:rPr lang="en-GB" dirty="0" smtClean="0"/>
              <a:t>: 10 units </a:t>
            </a:r>
            <a:endParaRPr lang="en-GB" dirty="0"/>
          </a:p>
        </p:txBody>
      </p:sp>
      <p:cxnSp>
        <p:nvCxnSpPr>
          <p:cNvPr id="14" name="Rak pil 13"/>
          <p:cNvCxnSpPr>
            <a:endCxn id="15" idx="1"/>
          </p:cNvCxnSpPr>
          <p:nvPr/>
        </p:nvCxnSpPr>
        <p:spPr>
          <a:xfrm>
            <a:off x="4698194" y="3314969"/>
            <a:ext cx="349229" cy="137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5047423" y="313167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4 units DH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16" name="Grupp 15"/>
          <p:cNvGrpSpPr/>
          <p:nvPr/>
        </p:nvGrpSpPr>
        <p:grpSpPr>
          <a:xfrm>
            <a:off x="3876630" y="3717032"/>
            <a:ext cx="938397" cy="864096"/>
            <a:chOff x="2699793" y="3933056"/>
            <a:chExt cx="938397" cy="864096"/>
          </a:xfrm>
        </p:grpSpPr>
        <p:sp>
          <p:nvSpPr>
            <p:cNvPr id="17" name="Rektangel 16"/>
            <p:cNvSpPr/>
            <p:nvPr/>
          </p:nvSpPr>
          <p:spPr>
            <a:xfrm>
              <a:off x="2699793" y="3933056"/>
              <a:ext cx="92804" cy="8640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2747091" y="4443658"/>
              <a:ext cx="891099" cy="35349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ätvinklig triangel 18"/>
            <p:cNvSpPr/>
            <p:nvPr/>
          </p:nvSpPr>
          <p:spPr>
            <a:xfrm rot="16200000">
              <a:off x="3401052" y="4208814"/>
              <a:ext cx="235663" cy="23402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ätvinklig triangel 19"/>
            <p:cNvSpPr/>
            <p:nvPr/>
          </p:nvSpPr>
          <p:spPr>
            <a:xfrm rot="16200000">
              <a:off x="3144349" y="4208814"/>
              <a:ext cx="235663" cy="23402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ätvinklig triangel 20"/>
            <p:cNvSpPr/>
            <p:nvPr/>
          </p:nvSpPr>
          <p:spPr>
            <a:xfrm rot="16200000">
              <a:off x="2876762" y="4208813"/>
              <a:ext cx="235663" cy="23402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ruta 22"/>
          <p:cNvSpPr txBox="1"/>
          <p:nvPr/>
        </p:nvSpPr>
        <p:spPr>
          <a:xfrm>
            <a:off x="5236572" y="416926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units elec</a:t>
            </a:r>
            <a:endParaRPr lang="en-GB" dirty="0"/>
          </a:p>
        </p:txBody>
      </p:sp>
      <p:sp>
        <p:nvSpPr>
          <p:cNvPr id="24" name="textruta 23"/>
          <p:cNvSpPr txBox="1"/>
          <p:nvPr/>
        </p:nvSpPr>
        <p:spPr>
          <a:xfrm>
            <a:off x="1267922" y="4180979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PE</a:t>
            </a:r>
            <a:r>
              <a:rPr lang="en-GB" baseline="-25000" dirty="0" err="1" smtClean="0"/>
              <a:t>alt</a:t>
            </a:r>
            <a:r>
              <a:rPr lang="en-GB" dirty="0" smtClean="0"/>
              <a:t> </a:t>
            </a:r>
            <a:r>
              <a:rPr lang="en-GB" baseline="-25000" dirty="0" smtClean="0"/>
              <a:t>elec</a:t>
            </a:r>
            <a:r>
              <a:rPr lang="en-GB" dirty="0" smtClean="0"/>
              <a:t> </a:t>
            </a:r>
            <a:r>
              <a:rPr lang="en-GB" baseline="-25000" dirty="0" smtClean="0"/>
              <a:t>prod</a:t>
            </a:r>
            <a:r>
              <a:rPr lang="en-GB" dirty="0" smtClean="0"/>
              <a:t>: 12 units</a:t>
            </a:r>
            <a:endParaRPr lang="en-GB" dirty="0"/>
          </a:p>
        </p:txBody>
      </p:sp>
      <p:cxnSp>
        <p:nvCxnSpPr>
          <p:cNvPr id="26" name="Rak pil 25"/>
          <p:cNvCxnSpPr/>
          <p:nvPr/>
        </p:nvCxnSpPr>
        <p:spPr>
          <a:xfrm>
            <a:off x="3508380" y="4361958"/>
            <a:ext cx="298844" cy="31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>
            <a:off x="4881656" y="4365104"/>
            <a:ext cx="354916" cy="13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 30"/>
          <p:cNvCxnSpPr/>
          <p:nvPr/>
        </p:nvCxnSpPr>
        <p:spPr>
          <a:xfrm>
            <a:off x="3380426" y="3212976"/>
            <a:ext cx="298844" cy="31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el 27"/>
          <p:cNvSpPr/>
          <p:nvPr/>
        </p:nvSpPr>
        <p:spPr>
          <a:xfrm>
            <a:off x="5914670" y="6300028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(PE = Primary energy)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Average/Bookkeeping scenario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Often used for:</a:t>
            </a:r>
          </a:p>
          <a:p>
            <a:r>
              <a:rPr lang="en-GB" dirty="0" smtClean="0"/>
              <a:t>Bookkeeping purposes</a:t>
            </a:r>
          </a:p>
          <a:p>
            <a:r>
              <a:rPr lang="en-GB" dirty="0" smtClean="0"/>
              <a:t>Historical reporting 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Typical questions for the average scenario:</a:t>
            </a:r>
          </a:p>
          <a:p>
            <a:pPr lvl="1"/>
            <a:r>
              <a:rPr lang="en-GB" dirty="0" smtClean="0"/>
              <a:t>How much greenhouse gases has my consumption of district heating caused this year? </a:t>
            </a:r>
          </a:p>
          <a:p>
            <a:pPr lvl="1"/>
            <a:r>
              <a:rPr lang="en-GB" dirty="0" smtClean="0"/>
              <a:t>How many percent of the greenhouse gas emission within EU are related to the district heating sector?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Allocation method, average scenario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1" y="1052513"/>
            <a:ext cx="8065021" cy="4525962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alternative generation method </a:t>
            </a:r>
            <a:r>
              <a:rPr lang="en-GB" dirty="0" smtClean="0"/>
              <a:t>is chosen for allocations with the average perspective</a:t>
            </a:r>
          </a:p>
          <a:p>
            <a:endParaRPr lang="en-GB" sz="1000" dirty="0" smtClean="0"/>
          </a:p>
          <a:p>
            <a:r>
              <a:rPr lang="en-GB" dirty="0" smtClean="0"/>
              <a:t>Emissions and resources is allocated to the heat and power production in proportion to the fuel needed to produce the same amount of heat or power in two separate plants.</a:t>
            </a:r>
          </a:p>
          <a:p>
            <a:pPr>
              <a:buNone/>
            </a:pPr>
            <a:endParaRPr lang="en-GB" sz="1000" dirty="0"/>
          </a:p>
          <a:p>
            <a:r>
              <a:rPr lang="en-GB" dirty="0" smtClean="0"/>
              <a:t>Both the heat and the power production benefits from the use of the CHP process</a:t>
            </a:r>
          </a:p>
          <a:p>
            <a:endParaRPr lang="en-GB" dirty="0" smtClean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7" name="Grupp 14"/>
          <p:cNvGrpSpPr/>
          <p:nvPr/>
        </p:nvGrpSpPr>
        <p:grpSpPr>
          <a:xfrm>
            <a:off x="3340676" y="3645024"/>
            <a:ext cx="925471" cy="864096"/>
            <a:chOff x="2710426" y="3933056"/>
            <a:chExt cx="925471" cy="864096"/>
          </a:xfrm>
          <a:solidFill>
            <a:srgbClr val="00B050"/>
          </a:solidFill>
        </p:grpSpPr>
        <p:sp>
          <p:nvSpPr>
            <p:cNvPr id="8" name="Rektangel 7"/>
            <p:cNvSpPr/>
            <p:nvPr/>
          </p:nvSpPr>
          <p:spPr>
            <a:xfrm>
              <a:off x="2710426" y="3933056"/>
              <a:ext cx="92804" cy="8640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ktangel 8"/>
            <p:cNvSpPr/>
            <p:nvPr/>
          </p:nvSpPr>
          <p:spPr>
            <a:xfrm>
              <a:off x="2816805" y="4443658"/>
              <a:ext cx="819091" cy="353494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ätvinklig triangel 9"/>
            <p:cNvSpPr/>
            <p:nvPr/>
          </p:nvSpPr>
          <p:spPr>
            <a:xfrm rot="16200000">
              <a:off x="3401052" y="4208814"/>
              <a:ext cx="235663" cy="234026"/>
            </a:xfrm>
            <a:prstGeom prst="rt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ätvinklig triangel 10"/>
            <p:cNvSpPr/>
            <p:nvPr/>
          </p:nvSpPr>
          <p:spPr>
            <a:xfrm rot="16200000">
              <a:off x="3144349" y="4208814"/>
              <a:ext cx="235663" cy="234026"/>
            </a:xfrm>
            <a:prstGeom prst="rt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ätvinklig triangel 11"/>
            <p:cNvSpPr/>
            <p:nvPr/>
          </p:nvSpPr>
          <p:spPr>
            <a:xfrm rot="16200000">
              <a:off x="2876762" y="4208813"/>
              <a:ext cx="235663" cy="234026"/>
            </a:xfrm>
            <a:prstGeom prst="rt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Rak pil 12"/>
          <p:cNvCxnSpPr>
            <a:endCxn id="14" idx="1"/>
          </p:cNvCxnSpPr>
          <p:nvPr/>
        </p:nvCxnSpPr>
        <p:spPr>
          <a:xfrm>
            <a:off x="4266146" y="4116349"/>
            <a:ext cx="354916" cy="13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4621062" y="393305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units elec</a:t>
            </a:r>
            <a:endParaRPr lang="en-GB" dirty="0"/>
          </a:p>
        </p:txBody>
      </p:sp>
      <p:sp>
        <p:nvSpPr>
          <p:cNvPr id="15" name="textruta 14"/>
          <p:cNvSpPr txBox="1"/>
          <p:nvPr/>
        </p:nvSpPr>
        <p:spPr>
          <a:xfrm>
            <a:off x="899592" y="4098338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PE</a:t>
            </a:r>
            <a:r>
              <a:rPr lang="en-GB" baseline="-25000" dirty="0" err="1" smtClean="0"/>
              <a:t>total</a:t>
            </a:r>
            <a:r>
              <a:rPr lang="en-GB" baseline="-25000" dirty="0" smtClean="0"/>
              <a:t> CHP</a:t>
            </a:r>
            <a:r>
              <a:rPr lang="en-GB" dirty="0" smtClean="0"/>
              <a:t>: 10 units </a:t>
            </a:r>
            <a:endParaRPr lang="en-GB" dirty="0"/>
          </a:p>
        </p:txBody>
      </p:sp>
      <p:cxnSp>
        <p:nvCxnSpPr>
          <p:cNvPr id="16" name="Rak pil 15"/>
          <p:cNvCxnSpPr>
            <a:endCxn id="17" idx="1"/>
          </p:cNvCxnSpPr>
          <p:nvPr/>
        </p:nvCxnSpPr>
        <p:spPr>
          <a:xfrm>
            <a:off x="4266146" y="4395089"/>
            <a:ext cx="349229" cy="137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4615375" y="421179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4 units DH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18" name="Rak pil 17"/>
          <p:cNvCxnSpPr/>
          <p:nvPr/>
        </p:nvCxnSpPr>
        <p:spPr>
          <a:xfrm>
            <a:off x="2948378" y="4293096"/>
            <a:ext cx="298844" cy="31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827584" y="4725144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		</a:t>
            </a:r>
            <a:r>
              <a:rPr lang="en-GB" u="sng" dirty="0" smtClean="0"/>
              <a:t>Power bonus method</a:t>
            </a:r>
          </a:p>
          <a:p>
            <a:r>
              <a:rPr lang="en-GB" dirty="0" err="1" smtClean="0"/>
              <a:t>PE</a:t>
            </a:r>
            <a:r>
              <a:rPr lang="en-GB" baseline="-25000" dirty="0" err="1" smtClean="0"/>
              <a:t>elec</a:t>
            </a:r>
            <a:r>
              <a:rPr lang="en-GB" dirty="0" smtClean="0"/>
              <a:t> </a:t>
            </a:r>
            <a:r>
              <a:rPr lang="sv-SE" dirty="0" smtClean="0"/>
              <a:t>≈</a:t>
            </a:r>
            <a:r>
              <a:rPr lang="en-GB" dirty="0" smtClean="0"/>
              <a:t> 6 units	    (</a:t>
            </a:r>
            <a:r>
              <a:rPr lang="en-GB" dirty="0" err="1" smtClean="0"/>
              <a:t>PE</a:t>
            </a:r>
            <a:r>
              <a:rPr lang="en-GB" baseline="-25000" dirty="0" err="1" smtClean="0"/>
              <a:t>elec</a:t>
            </a:r>
            <a:r>
              <a:rPr lang="en-GB" dirty="0" smtClean="0"/>
              <a:t> </a:t>
            </a:r>
            <a:r>
              <a:rPr lang="sv-SE" dirty="0" smtClean="0"/>
              <a:t>=</a:t>
            </a:r>
            <a:r>
              <a:rPr lang="en-GB" dirty="0" smtClean="0"/>
              <a:t> 12 units)</a:t>
            </a:r>
          </a:p>
          <a:p>
            <a:r>
              <a:rPr lang="en-GB" dirty="0" err="1" smtClean="0">
                <a:solidFill>
                  <a:srgbClr val="C00000"/>
                </a:solidFill>
              </a:rPr>
              <a:t>PE</a:t>
            </a:r>
            <a:r>
              <a:rPr lang="en-GB" baseline="-25000" dirty="0" err="1" smtClean="0">
                <a:solidFill>
                  <a:srgbClr val="C00000"/>
                </a:solidFill>
              </a:rPr>
              <a:t>heat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sv-SE" dirty="0" smtClean="0">
                <a:solidFill>
                  <a:srgbClr val="C00000"/>
                </a:solidFill>
              </a:rPr>
              <a:t>≈</a:t>
            </a:r>
            <a:r>
              <a:rPr lang="en-GB" dirty="0" smtClean="0">
                <a:solidFill>
                  <a:srgbClr val="C00000"/>
                </a:solidFill>
              </a:rPr>
              <a:t> 4 units	    (</a:t>
            </a:r>
            <a:r>
              <a:rPr lang="en-GB" dirty="0" err="1" smtClean="0">
                <a:solidFill>
                  <a:srgbClr val="C00000"/>
                </a:solidFill>
              </a:rPr>
              <a:t>PE</a:t>
            </a:r>
            <a:r>
              <a:rPr lang="en-GB" baseline="-25000" dirty="0" err="1" smtClean="0">
                <a:solidFill>
                  <a:srgbClr val="C00000"/>
                </a:solidFill>
              </a:rPr>
              <a:t>heat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sv-SE" dirty="0" smtClean="0">
                <a:solidFill>
                  <a:srgbClr val="C00000"/>
                </a:solidFill>
              </a:rPr>
              <a:t>=</a:t>
            </a:r>
            <a:r>
              <a:rPr lang="en-GB" dirty="0" smtClean="0">
                <a:solidFill>
                  <a:srgbClr val="C00000"/>
                </a:solidFill>
              </a:rPr>
              <a:t> -2 units)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5013176"/>
            <a:ext cx="597217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Computer simulations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Sensitivity analysis of CHP-plant related to the choice of:</a:t>
            </a:r>
          </a:p>
          <a:p>
            <a:pPr lvl="1"/>
            <a:r>
              <a:rPr lang="en-GB" dirty="0" smtClean="0"/>
              <a:t>Supply temperature</a:t>
            </a:r>
          </a:p>
          <a:p>
            <a:pPr lvl="1"/>
            <a:r>
              <a:rPr lang="en-GB" dirty="0" smtClean="0"/>
              <a:t>Return temperature</a:t>
            </a:r>
          </a:p>
          <a:p>
            <a:pPr lvl="1"/>
            <a:r>
              <a:rPr lang="en-GB" dirty="0" smtClean="0"/>
              <a:t>Power to heat ratio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Sensitivity analysis of ABS-chiller related to the choice of:</a:t>
            </a:r>
          </a:p>
          <a:p>
            <a:pPr lvl="1"/>
            <a:r>
              <a:rPr lang="en-GB" dirty="0" smtClean="0"/>
              <a:t>Supply temperature</a:t>
            </a:r>
          </a:p>
          <a:p>
            <a:pPr lvl="1"/>
            <a:r>
              <a:rPr lang="en-GB" dirty="0" smtClean="0"/>
              <a:t>Return temperature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66849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7072"/>
            <a:ext cx="4374108" cy="26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5013" y="201836"/>
            <a:ext cx="8229600" cy="850900"/>
          </a:xfrm>
        </p:spPr>
        <p:txBody>
          <a:bodyPr/>
          <a:lstStyle/>
          <a:p>
            <a:r>
              <a:rPr lang="en-GB" dirty="0" smtClean="0"/>
              <a:t>Computer simulations of natural gas CHP-plant</a:t>
            </a:r>
            <a:br>
              <a:rPr lang="en-GB" dirty="0" smtClean="0"/>
            </a:br>
            <a:r>
              <a:rPr lang="en-GB" sz="2000" dirty="0" smtClean="0"/>
              <a:t>- Heat and Power efficiency as a function of the supply temperature</a:t>
            </a:r>
            <a:endParaRPr lang="en-GB" sz="2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33" y="1671922"/>
            <a:ext cx="7537107" cy="442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studies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Study the choice of allocation method</a:t>
            </a:r>
            <a:endParaRPr lang="sv-SE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Study the choice of fuel </a:t>
            </a:r>
          </a:p>
          <a:p>
            <a:pPr lvl="1"/>
            <a:r>
              <a:rPr lang="en-GB" dirty="0" smtClean="0"/>
              <a:t>CHP-plants</a:t>
            </a:r>
          </a:p>
          <a:p>
            <a:pPr lvl="1"/>
            <a:r>
              <a:rPr lang="en-GB" dirty="0" smtClean="0"/>
              <a:t>Heat only plants</a:t>
            </a:r>
          </a:p>
          <a:p>
            <a:pPr lvl="0">
              <a:buNone/>
            </a:pPr>
            <a:endParaRPr lang="sv-SE" dirty="0" smtClean="0"/>
          </a:p>
          <a:p>
            <a:pPr lvl="0"/>
            <a:r>
              <a:rPr lang="en-GB" dirty="0" smtClean="0"/>
              <a:t>Study the dominance analyse of the production chain</a:t>
            </a:r>
          </a:p>
          <a:p>
            <a:pPr lvl="0"/>
            <a:endParaRPr lang="sv-SE" dirty="0" smtClean="0"/>
          </a:p>
          <a:p>
            <a:pPr lvl="0"/>
            <a:r>
              <a:rPr lang="en-GB" dirty="0" smtClean="0"/>
              <a:t>Study the choice of size of the plant</a:t>
            </a:r>
          </a:p>
          <a:p>
            <a:pPr lvl="0"/>
            <a:endParaRPr lang="sv-SE" dirty="0" smtClean="0"/>
          </a:p>
          <a:p>
            <a:pPr lvl="0"/>
            <a:r>
              <a:rPr lang="en-GB" dirty="0" smtClean="0"/>
              <a:t>Study district cooling with absorption chiller</a:t>
            </a:r>
          </a:p>
          <a:p>
            <a:pPr lvl="0"/>
            <a:endParaRPr lang="sv-SE" dirty="0" smtClean="0"/>
          </a:p>
          <a:p>
            <a:endParaRPr lang="en-GB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437112"/>
            <a:ext cx="290835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34177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Greenhouse gas emissions</a:t>
            </a:r>
            <a:br>
              <a:rPr lang="en-GB" dirty="0" smtClean="0"/>
            </a:br>
            <a:r>
              <a:rPr lang="en-GB" sz="2000" dirty="0" smtClean="0"/>
              <a:t>- Depending on fuel, production technology and allocation method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980728"/>
            <a:ext cx="792696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primary energy</a:t>
            </a:r>
            <a:br>
              <a:rPr lang="en-GB" dirty="0" smtClean="0"/>
            </a:br>
            <a:r>
              <a:rPr lang="en-GB" sz="2000" dirty="0" smtClean="0"/>
              <a:t>- Depending on fuel, production technology and allocation method </a:t>
            </a:r>
            <a:endParaRPr lang="en-GB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8065962" cy="527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 group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5013" y="1052513"/>
            <a:ext cx="5637187" cy="4525962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SP Technical Research Institute of Sweden, Sweden</a:t>
            </a:r>
          </a:p>
          <a:p>
            <a:pPr>
              <a:buNone/>
            </a:pPr>
            <a:r>
              <a:rPr lang="en-GB" dirty="0" smtClean="0"/>
              <a:t>Project leader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KDHC - Korea District Heating Technology Research Institute, South Korea</a:t>
            </a:r>
            <a:endParaRPr lang="sv-SE" dirty="0" smtClean="0"/>
          </a:p>
          <a:p>
            <a:pPr>
              <a:buNone/>
            </a:pPr>
            <a:r>
              <a:rPr lang="en-GB" dirty="0" smtClean="0"/>
              <a:t> 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en-GB" dirty="0" smtClean="0"/>
              <a:t>SINTEF Energy Research, Norway</a:t>
            </a:r>
            <a:endParaRPr lang="sv-SE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1026" name="Picture 2" descr="\\sp.se\dok\ET\ETk\Projekt\EU\ETK6067_SEPEMO\WP7\logos, participating partners\SP_Science Partn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315" y="1340768"/>
            <a:ext cx="928605" cy="1440160"/>
          </a:xfrm>
          <a:prstGeom prst="rect">
            <a:avLst/>
          </a:prstGeom>
          <a:noFill/>
        </p:spPr>
      </p:pic>
      <p:pic>
        <p:nvPicPr>
          <p:cNvPr id="7" name="Platshållare för innehåll 3" descr="SINTEF_hovedlogo_bl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01" y="4582255"/>
            <a:ext cx="2088307" cy="43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objekt 7" descr="KDHC_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068960"/>
            <a:ext cx="1130681" cy="1158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Greenhouse gas emissions</a:t>
            </a:r>
            <a:br>
              <a:rPr lang="en-GB" dirty="0" smtClean="0"/>
            </a:br>
            <a:r>
              <a:rPr lang="en-GB" sz="2000" dirty="0" smtClean="0"/>
              <a:t>- Dominance analyse district heating, Average scenario </a:t>
            </a:r>
            <a:endParaRPr lang="en-GB" sz="2000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2" y="980728"/>
            <a:ext cx="7848211" cy="520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Greenhouse gas emissions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- Dominance analyse district heating, Average scenario </a:t>
            </a:r>
            <a:endParaRPr lang="en-GB" sz="20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712968" cy="37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conclusions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1844824"/>
            <a:ext cx="8229600" cy="4525962"/>
          </a:xfrm>
        </p:spPr>
        <p:txBody>
          <a:bodyPr/>
          <a:lstStyle/>
          <a:p>
            <a:pPr lvl="0"/>
            <a:r>
              <a:rPr lang="en-US" dirty="0" smtClean="0"/>
              <a:t>A method for calculations of the “environmental performance” for the production chain of DH/DC has been developed</a:t>
            </a:r>
          </a:p>
          <a:p>
            <a:pPr lvl="0"/>
            <a:endParaRPr lang="en-US" sz="1400" dirty="0" smtClean="0"/>
          </a:p>
          <a:p>
            <a:pPr lvl="0"/>
            <a:r>
              <a:rPr lang="en-US" dirty="0" smtClean="0"/>
              <a:t>The choice of allocation method has an enormous impact on the final results</a:t>
            </a:r>
          </a:p>
          <a:p>
            <a:pPr lvl="0"/>
            <a:endParaRPr lang="sv-SE" sz="1400" dirty="0" smtClean="0"/>
          </a:p>
          <a:p>
            <a:pPr lvl="0"/>
            <a:r>
              <a:rPr lang="en-US" dirty="0" smtClean="0"/>
              <a:t>With a marginal scenario, natural gas is the best choice of fuel</a:t>
            </a:r>
          </a:p>
          <a:p>
            <a:pPr lvl="0"/>
            <a:endParaRPr lang="en-US" sz="1400" dirty="0" smtClean="0"/>
          </a:p>
          <a:p>
            <a:pPr lvl="0"/>
            <a:r>
              <a:rPr lang="en-US" dirty="0" smtClean="0"/>
              <a:t>With an average scenario waste or biomass is the best choice</a:t>
            </a:r>
          </a:p>
          <a:p>
            <a:pPr lvl="0"/>
            <a:endParaRPr lang="en-US" sz="1400" dirty="0" smtClean="0"/>
          </a:p>
          <a:p>
            <a:pPr lvl="0"/>
            <a:r>
              <a:rPr lang="en-US" dirty="0" smtClean="0"/>
              <a:t>The impact related to additives are significant to the final result</a:t>
            </a:r>
          </a:p>
          <a:p>
            <a:pPr lvl="0"/>
            <a:endParaRPr lang="sv-SE" sz="1000" dirty="0" smtClean="0"/>
          </a:p>
          <a:p>
            <a:pPr lvl="0">
              <a:buNone/>
            </a:pPr>
            <a:endParaRPr lang="sv-SE" dirty="0" smtClean="0"/>
          </a:p>
        </p:txBody>
      </p:sp>
      <p:pic>
        <p:nvPicPr>
          <p:cNvPr id="4" name="Bildobjekt 3" descr="Swedish 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1"/>
            <a:ext cx="1800200" cy="1165630"/>
          </a:xfrm>
          <a:prstGeom prst="rect">
            <a:avLst/>
          </a:prstGeom>
        </p:spPr>
      </p:pic>
      <p:pic>
        <p:nvPicPr>
          <p:cNvPr id="5" name="Bildobjekt 4" descr="Avf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7418" y="189168"/>
            <a:ext cx="1512168" cy="1167394"/>
          </a:xfrm>
          <a:prstGeom prst="rect">
            <a:avLst/>
          </a:prstGeom>
        </p:spPr>
      </p:pic>
      <p:pic>
        <p:nvPicPr>
          <p:cNvPr id="8" name="Bildobjekt 7" descr="oljeplattfo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8218" y="188640"/>
            <a:ext cx="1898530" cy="1172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a need for better documented and more transparent data for different energy chains.</a:t>
            </a:r>
          </a:p>
          <a:p>
            <a:endParaRPr lang="en-GB" sz="1000" dirty="0" smtClean="0"/>
          </a:p>
          <a:p>
            <a:r>
              <a:rPr lang="en-GB" dirty="0" smtClean="0"/>
              <a:t>Data for different fuels listed in EN 15603 are very general and might give misleading values for DHC.</a:t>
            </a:r>
          </a:p>
          <a:p>
            <a:pPr lvl="1"/>
            <a:endParaRPr lang="en-GB" sz="1000" dirty="0" smtClean="0"/>
          </a:p>
          <a:p>
            <a:r>
              <a:rPr lang="en-GB" dirty="0" smtClean="0"/>
              <a:t>Calculations of PEF and CO</a:t>
            </a:r>
            <a:r>
              <a:rPr lang="en-GB" baseline="-25000" dirty="0" smtClean="0"/>
              <a:t>2</a:t>
            </a:r>
            <a:r>
              <a:rPr lang="en-GB" dirty="0" smtClean="0"/>
              <a:t>-eq including all parameters is time-consuming. There is a need for a simplified method and/or a computer based calculation tool that enables calculations for different energy chains</a:t>
            </a:r>
          </a:p>
          <a:p>
            <a:endParaRPr lang="en-GB" sz="1000" dirty="0" smtClean="0"/>
          </a:p>
          <a:p>
            <a:r>
              <a:rPr lang="en-GB" dirty="0" smtClean="0"/>
              <a:t>The choice of allocation method has a great impact on the final result. An analysis of additional allocation methods briefly described in this project would be of interest.</a:t>
            </a:r>
            <a:endParaRPr lang="sv-SE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/>
          <p:nvPr/>
        </p:nvPicPr>
        <p:blipFill rotWithShape="1">
          <a:blip r:embed="rId2" cstate="print"/>
          <a:srcRect l="6036" t="15996" r="40248" b="25578"/>
          <a:stretch/>
        </p:blipFill>
        <p:spPr bwMode="auto">
          <a:xfrm>
            <a:off x="5148064" y="3933057"/>
            <a:ext cx="3995937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to the project</a:t>
            </a:r>
            <a:endParaRPr lang="en-GB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A </a:t>
            </a:r>
            <a:r>
              <a:rPr lang="en-GB" dirty="0" smtClean="0"/>
              <a:t>central standard for calculating the “energy performance” is EN 15603 where two main indicators are suggested:</a:t>
            </a:r>
          </a:p>
          <a:p>
            <a:pPr lvl="1"/>
            <a:r>
              <a:rPr lang="en-GB" dirty="0" smtClean="0"/>
              <a:t>Use of primary energy</a:t>
            </a:r>
          </a:p>
          <a:p>
            <a:pPr lvl="1"/>
            <a:r>
              <a:rPr lang="en-GB" dirty="0" smtClean="0"/>
              <a:t>Emissions of green house gases</a:t>
            </a:r>
          </a:p>
          <a:p>
            <a:pPr>
              <a:buNone/>
            </a:pPr>
            <a:endParaRPr lang="en-GB" sz="800" dirty="0" smtClean="0"/>
          </a:p>
          <a:p>
            <a:pPr>
              <a:buNone/>
            </a:pPr>
            <a:r>
              <a:rPr lang="en-GB" dirty="0" smtClean="0"/>
              <a:t>The idea of the project is to develop a method which can be used to calculate emissions of CO</a:t>
            </a:r>
            <a:r>
              <a:rPr lang="en-GB" baseline="-25000" dirty="0" smtClean="0"/>
              <a:t>2</a:t>
            </a:r>
            <a:r>
              <a:rPr lang="en-GB" dirty="0" smtClean="0"/>
              <a:t>-eq and PEF for relevant production chains of district heating and cooling</a:t>
            </a:r>
          </a:p>
          <a:p>
            <a:pPr>
              <a:buNone/>
            </a:pPr>
            <a:endParaRPr lang="en-GB" sz="800" dirty="0" smtClean="0"/>
          </a:p>
          <a:p>
            <a:pPr>
              <a:buNone/>
            </a:pPr>
            <a:r>
              <a:rPr lang="en-GB" dirty="0" smtClean="0"/>
              <a:t>Focus </a:t>
            </a:r>
            <a:r>
              <a:rPr lang="en-GB" dirty="0" smtClean="0"/>
              <a:t>on combined heat and power (CHP) plants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 and objective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Aim: To illustrate the environmental potential of saving primary energy and reduce the impact on global warming by the use of district heating and cooling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Objective: To develop a method for calculations of greenhouse gas emissions and use of primary energy for the total production chain of district heat and cold to buildings.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6" name="Bildobjekt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9755" y="3645024"/>
            <a:ext cx="6094245" cy="25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main steps of the project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Analyse actual process chains for district heating and cooling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Analyse actual CHP plants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Develop a method for calculating the environmental performance of the district heating and cooling production chains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Case studies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Life Cycle Assessments (LCA)</a:t>
            </a:r>
            <a:endParaRPr lang="en-GB" dirty="0"/>
          </a:p>
        </p:txBody>
      </p:sp>
      <p:sp>
        <p:nvSpPr>
          <p:cNvPr id="21" name="Platshållare för innehåll 20"/>
          <p:cNvSpPr>
            <a:spLocks noGrp="1"/>
          </p:cNvSpPr>
          <p:nvPr>
            <p:ph sz="half" idx="2"/>
          </p:nvPr>
        </p:nvSpPr>
        <p:spPr>
          <a:xfrm>
            <a:off x="1835696" y="2492896"/>
            <a:ext cx="5400600" cy="3744416"/>
          </a:xfrm>
        </p:spPr>
        <p:txBody>
          <a:bodyPr/>
          <a:lstStyle/>
          <a:p>
            <a:r>
              <a:rPr lang="en-GB" dirty="0" smtClean="0"/>
              <a:t>Calculates emissions and use of resources from all parts of a products life cycle</a:t>
            </a:r>
          </a:p>
          <a:p>
            <a:pPr lvl="1"/>
            <a:r>
              <a:rPr lang="en-GB" dirty="0" smtClean="0"/>
              <a:t>Extraction of resources – Production – Use – Waste handling</a:t>
            </a:r>
          </a:p>
          <a:p>
            <a:pPr lvl="1"/>
            <a:endParaRPr lang="en-GB" sz="1000" dirty="0" smtClean="0"/>
          </a:p>
          <a:p>
            <a:r>
              <a:rPr lang="en-GB" dirty="0" smtClean="0"/>
              <a:t> The principles for LCA calculations are defined in the ISO standards 14040 and 14044</a:t>
            </a:r>
          </a:p>
          <a:p>
            <a:endParaRPr lang="en-GB" sz="1000" dirty="0" smtClean="0"/>
          </a:p>
          <a:p>
            <a:r>
              <a:rPr lang="en-GB" dirty="0" smtClean="0"/>
              <a:t>All emissions and use of resources are related to the </a:t>
            </a:r>
            <a:r>
              <a:rPr lang="en-GB" u="sng" dirty="0" smtClean="0"/>
              <a:t>functional unit </a:t>
            </a:r>
            <a:endParaRPr lang="en-GB" u="sng" dirty="0"/>
          </a:p>
        </p:txBody>
      </p:sp>
      <p:cxnSp>
        <p:nvCxnSpPr>
          <p:cNvPr id="12" name="Rak pil 11"/>
          <p:cNvCxnSpPr/>
          <p:nvPr/>
        </p:nvCxnSpPr>
        <p:spPr>
          <a:xfrm flipV="1">
            <a:off x="1331640" y="170080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>
            <a:off x="3635896" y="141277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Rak pil 17"/>
          <p:cNvCxnSpPr/>
          <p:nvPr/>
        </p:nvCxnSpPr>
        <p:spPr>
          <a:xfrm>
            <a:off x="6300192" y="1484784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rot="16200000" flipH="1">
            <a:off x="7596336" y="263691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Bildobjekt 13" descr="Swedish 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2161839"/>
            <a:ext cx="1623377" cy="1051137"/>
          </a:xfrm>
          <a:prstGeom prst="rect">
            <a:avLst/>
          </a:prstGeom>
        </p:spPr>
      </p:pic>
      <p:pic>
        <p:nvPicPr>
          <p:cNvPr id="15" name="Bildobjekt 14" descr="avverkni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052736"/>
            <a:ext cx="1545744" cy="1031301"/>
          </a:xfrm>
          <a:prstGeom prst="rect">
            <a:avLst/>
          </a:prstGeom>
        </p:spPr>
      </p:pic>
      <p:pic>
        <p:nvPicPr>
          <p:cNvPr id="19" name="Bildobjekt 18" descr="Kraftvarmeverket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0480" y="764704"/>
            <a:ext cx="1835696" cy="1241493"/>
          </a:xfrm>
          <a:prstGeom prst="rect">
            <a:avLst/>
          </a:prstGeom>
        </p:spPr>
      </p:pic>
      <p:pic>
        <p:nvPicPr>
          <p:cNvPr id="22" name="Bildobjekt 21" descr="fjv rö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226586"/>
            <a:ext cx="1512168" cy="1134126"/>
          </a:xfrm>
          <a:prstGeom prst="rect">
            <a:avLst/>
          </a:prstGeom>
        </p:spPr>
      </p:pic>
      <p:pic>
        <p:nvPicPr>
          <p:cNvPr id="23" name="Bildobjekt 22" descr="hus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3234" y="3068960"/>
            <a:ext cx="1660022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4888" y="44624"/>
            <a:ext cx="8229600" cy="850900"/>
          </a:xfrm>
        </p:spPr>
        <p:txBody>
          <a:bodyPr/>
          <a:lstStyle/>
          <a:p>
            <a:r>
              <a:rPr lang="en-GB" dirty="0" smtClean="0"/>
              <a:t>System boundaries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8237207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calculations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Life Cycle Assessment (LCA) approach have been used</a:t>
            </a:r>
          </a:p>
          <a:p>
            <a:pPr lvl="1"/>
            <a:r>
              <a:rPr lang="en-GB" dirty="0" smtClean="0"/>
              <a:t>Including all parts of the life cycle until the heat/cold is delivered to the building</a:t>
            </a:r>
          </a:p>
          <a:p>
            <a:pPr lvl="1"/>
            <a:endParaRPr lang="en-GB" sz="1400" dirty="0" smtClean="0"/>
          </a:p>
          <a:p>
            <a:r>
              <a:rPr lang="en-GB" dirty="0" smtClean="0"/>
              <a:t>The functional unit is 1 kWh of delivered heat or cold to the building</a:t>
            </a:r>
          </a:p>
          <a:p>
            <a:pPr lvl="1"/>
            <a:endParaRPr lang="en-GB" sz="1400" dirty="0" smtClean="0"/>
          </a:p>
          <a:p>
            <a:r>
              <a:rPr lang="en-GB" dirty="0" smtClean="0"/>
              <a:t>Included impact categories:</a:t>
            </a:r>
          </a:p>
          <a:p>
            <a:pPr lvl="1"/>
            <a:r>
              <a:rPr lang="en-GB" dirty="0" smtClean="0"/>
              <a:t>Global warming potential, GWP (g CO</a:t>
            </a:r>
            <a:r>
              <a:rPr lang="en-GB" baseline="-25000" dirty="0" smtClean="0"/>
              <a:t>2</a:t>
            </a:r>
            <a:r>
              <a:rPr lang="en-GB" dirty="0" smtClean="0"/>
              <a:t>-eqvivalents/kWh delivered energy)</a:t>
            </a:r>
          </a:p>
          <a:p>
            <a:pPr lvl="1"/>
            <a:r>
              <a:rPr lang="en-GB" dirty="0" smtClean="0"/>
              <a:t>Primary Energy Factor, PEF (kWh primary energy/ kWh delivered energy)</a:t>
            </a:r>
          </a:p>
          <a:p>
            <a:pPr lvl="1"/>
            <a:endParaRPr lang="en-GB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15888"/>
            <a:ext cx="8532439" cy="850900"/>
          </a:xfrm>
        </p:spPr>
        <p:txBody>
          <a:bodyPr/>
          <a:lstStyle/>
          <a:p>
            <a:r>
              <a:rPr lang="en-GB" dirty="0" smtClean="0"/>
              <a:t>Allocation methods in marginal and average scenarios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Two scenarios have been identified in this project:</a:t>
            </a:r>
          </a:p>
          <a:p>
            <a:pPr>
              <a:buNone/>
            </a:pPr>
            <a:endParaRPr lang="en-GB" sz="1000" dirty="0" smtClean="0"/>
          </a:p>
          <a:p>
            <a:r>
              <a:rPr lang="en-GB" dirty="0" smtClean="0"/>
              <a:t>Marginal scenario</a:t>
            </a:r>
          </a:p>
          <a:p>
            <a:pPr lvl="1"/>
            <a:r>
              <a:rPr lang="en-GB" dirty="0" smtClean="0"/>
              <a:t>Studying the effects of a change in the system</a:t>
            </a:r>
          </a:p>
          <a:p>
            <a:pPr lvl="2"/>
            <a:endParaRPr lang="en-GB" sz="1000" dirty="0" smtClean="0"/>
          </a:p>
          <a:p>
            <a:r>
              <a:rPr lang="en-GB" dirty="0" smtClean="0"/>
              <a:t>Average/bookkeeping scenario</a:t>
            </a:r>
          </a:p>
          <a:p>
            <a:pPr lvl="1"/>
            <a:r>
              <a:rPr lang="en-GB" dirty="0" smtClean="0"/>
              <a:t>Bookkeeping purposes or historical reporting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The allocation method describes how emissions and recourses are shared between the heat and electricity in the CHP-plant</a:t>
            </a:r>
          </a:p>
          <a:p>
            <a:pPr lvl="1"/>
            <a:r>
              <a:rPr lang="en-GB" dirty="0" smtClean="0"/>
              <a:t>Depending on the scenario the choice of allocation methods will differ</a:t>
            </a:r>
          </a:p>
          <a:p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grpSp>
        <p:nvGrpSpPr>
          <p:cNvPr id="4" name="Grupp 14"/>
          <p:cNvGrpSpPr/>
          <p:nvPr/>
        </p:nvGrpSpPr>
        <p:grpSpPr>
          <a:xfrm>
            <a:off x="5979064" y="5517232"/>
            <a:ext cx="925471" cy="864096"/>
            <a:chOff x="2710426" y="3933056"/>
            <a:chExt cx="925471" cy="864096"/>
          </a:xfrm>
          <a:solidFill>
            <a:srgbClr val="00B050"/>
          </a:solidFill>
        </p:grpSpPr>
        <p:sp>
          <p:nvSpPr>
            <p:cNvPr id="5" name="Rektangel 4"/>
            <p:cNvSpPr/>
            <p:nvPr/>
          </p:nvSpPr>
          <p:spPr>
            <a:xfrm>
              <a:off x="2710426" y="3933056"/>
              <a:ext cx="92804" cy="8640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ktangel 5"/>
            <p:cNvSpPr/>
            <p:nvPr/>
          </p:nvSpPr>
          <p:spPr>
            <a:xfrm>
              <a:off x="2816805" y="4443658"/>
              <a:ext cx="819091" cy="353494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ätvinklig triangel 6"/>
            <p:cNvSpPr/>
            <p:nvPr/>
          </p:nvSpPr>
          <p:spPr>
            <a:xfrm rot="16200000">
              <a:off x="3401052" y="4208814"/>
              <a:ext cx="235663" cy="234026"/>
            </a:xfrm>
            <a:prstGeom prst="rt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ätvinklig triangel 7"/>
            <p:cNvSpPr/>
            <p:nvPr/>
          </p:nvSpPr>
          <p:spPr>
            <a:xfrm rot="16200000">
              <a:off x="3144349" y="4208814"/>
              <a:ext cx="235663" cy="234026"/>
            </a:xfrm>
            <a:prstGeom prst="rt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ätvinklig triangel 8"/>
            <p:cNvSpPr/>
            <p:nvPr/>
          </p:nvSpPr>
          <p:spPr>
            <a:xfrm rot="16200000">
              <a:off x="2876762" y="4208813"/>
              <a:ext cx="235663" cy="234026"/>
            </a:xfrm>
            <a:prstGeom prst="rt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" name="Rak pil 9"/>
          <p:cNvCxnSpPr>
            <a:endCxn id="11" idx="1"/>
          </p:cNvCxnSpPr>
          <p:nvPr/>
        </p:nvCxnSpPr>
        <p:spPr>
          <a:xfrm>
            <a:off x="6904534" y="5988557"/>
            <a:ext cx="354916" cy="13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7259450" y="580526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Electricity</a:t>
            </a:r>
            <a:endParaRPr lang="en-GB" dirty="0"/>
          </a:p>
        </p:txBody>
      </p:sp>
      <p:sp>
        <p:nvSpPr>
          <p:cNvPr id="12" name="textruta 11"/>
          <p:cNvSpPr txBox="1"/>
          <p:nvPr/>
        </p:nvSpPr>
        <p:spPr>
          <a:xfrm>
            <a:off x="4379130" y="5977855"/>
            <a:ext cx="135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Resources </a:t>
            </a:r>
            <a:endParaRPr lang="en-GB" dirty="0"/>
          </a:p>
        </p:txBody>
      </p:sp>
      <p:cxnSp>
        <p:nvCxnSpPr>
          <p:cNvPr id="13" name="Rak pil 12"/>
          <p:cNvCxnSpPr>
            <a:endCxn id="14" idx="1"/>
          </p:cNvCxnSpPr>
          <p:nvPr/>
        </p:nvCxnSpPr>
        <p:spPr>
          <a:xfrm>
            <a:off x="6904534" y="6267297"/>
            <a:ext cx="349229" cy="137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7253763" y="608400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District heating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15" name="Rak pil 14"/>
          <p:cNvCxnSpPr/>
          <p:nvPr/>
        </p:nvCxnSpPr>
        <p:spPr>
          <a:xfrm>
            <a:off x="5586766" y="6165304"/>
            <a:ext cx="298844" cy="31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6372200" y="4931876"/>
            <a:ext cx="135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Emissions </a:t>
            </a:r>
            <a:endParaRPr lang="en-GB" dirty="0"/>
          </a:p>
        </p:txBody>
      </p:sp>
      <p:cxnSp>
        <p:nvCxnSpPr>
          <p:cNvPr id="21" name="Kurva 20"/>
          <p:cNvCxnSpPr>
            <a:endCxn id="17" idx="1"/>
          </p:cNvCxnSpPr>
          <p:nvPr/>
        </p:nvCxnSpPr>
        <p:spPr>
          <a:xfrm rot="5400000" flipH="1" flipV="1">
            <a:off x="5998488" y="5143520"/>
            <a:ext cx="400690" cy="34673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-mall_engelsk">
  <a:themeElements>
    <a:clrScheme name="OH-mall_svensk_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H-mall_svensk_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H-mall_svensk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-mall_svensk_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-mall_svensk_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-mall_svensk_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-mall_svensk_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-mall_svensk_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-mall_svensk_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-mall_svensk_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-mall_svensk_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-mall_svensk_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-mall_svensk_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-mall_svensk_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OH-mall_engelsk</Template>
  <TotalTime>1966</TotalTime>
  <Words>1015</Words>
  <Application>Microsoft Office PowerPoint</Application>
  <PresentationFormat>Bildspel på skärmen (4:3)</PresentationFormat>
  <Paragraphs>191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OH-mall_engelsk</vt:lpstr>
      <vt:lpstr>The potential for increased primary energy efficiency and reduced CO2 emissions by district heating and cooling  </vt:lpstr>
      <vt:lpstr>The project group</vt:lpstr>
      <vt:lpstr>Background to the project</vt:lpstr>
      <vt:lpstr>Aim and objective</vt:lpstr>
      <vt:lpstr>The main steps of the project</vt:lpstr>
      <vt:lpstr>Introduction to Life Cycle Assessments (LCA)</vt:lpstr>
      <vt:lpstr>System boundaries</vt:lpstr>
      <vt:lpstr>Background calculations</vt:lpstr>
      <vt:lpstr>Allocation methods in marginal and average scenarios</vt:lpstr>
      <vt:lpstr>Marginal scenario</vt:lpstr>
      <vt:lpstr>Marginal perspective of an electricity system</vt:lpstr>
      <vt:lpstr>Allocation method for CHP-plants, marginal scenario </vt:lpstr>
      <vt:lpstr>Average/Bookkeeping scenario</vt:lpstr>
      <vt:lpstr>Allocation method, average scenario</vt:lpstr>
      <vt:lpstr>Computer simulations</vt:lpstr>
      <vt:lpstr>Computer simulations of natural gas CHP-plant - Heat and Power efficiency as a function of the supply temperature</vt:lpstr>
      <vt:lpstr>Case studies</vt:lpstr>
      <vt:lpstr>Greenhouse gas emissions - Depending on fuel, production technology and allocation method</vt:lpstr>
      <vt:lpstr>Use of primary energy - Depending on fuel, production technology and allocation method </vt:lpstr>
      <vt:lpstr>Greenhouse gas emissions - Dominance analyse district heating, Average scenario </vt:lpstr>
      <vt:lpstr>Greenhouse gas emissions - Dominance analyse district heating, Average scenario </vt:lpstr>
      <vt:lpstr>Main conclusions</vt:lpstr>
      <vt:lpstr>Future work</vt:lpstr>
    </vt:vector>
  </TitlesOfParts>
  <Company>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Markus Lindahl</dc:creator>
  <cp:lastModifiedBy>Markus Alsbjer</cp:lastModifiedBy>
  <cp:revision>185</cp:revision>
  <dcterms:created xsi:type="dcterms:W3CDTF">2011-05-10T13:54:06Z</dcterms:created>
  <dcterms:modified xsi:type="dcterms:W3CDTF">2011-06-23T13:32:07Z</dcterms:modified>
</cp:coreProperties>
</file>