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313" r:id="rId2"/>
    <p:sldId id="309" r:id="rId3"/>
    <p:sldId id="341" r:id="rId4"/>
    <p:sldId id="278" r:id="rId5"/>
    <p:sldId id="334" r:id="rId6"/>
    <p:sldId id="297" r:id="rId7"/>
    <p:sldId id="317" r:id="rId8"/>
    <p:sldId id="321" r:id="rId9"/>
    <p:sldId id="320" r:id="rId10"/>
    <p:sldId id="316" r:id="rId11"/>
    <p:sldId id="333" r:id="rId12"/>
    <p:sldId id="324" r:id="rId13"/>
    <p:sldId id="299" r:id="rId14"/>
    <p:sldId id="323" r:id="rId15"/>
    <p:sldId id="330" r:id="rId16"/>
    <p:sldId id="342" r:id="rId17"/>
    <p:sldId id="331" r:id="rId18"/>
    <p:sldId id="293" r:id="rId19"/>
    <p:sldId id="328" r:id="rId20"/>
    <p:sldId id="326" r:id="rId21"/>
    <p:sldId id="335" r:id="rId22"/>
    <p:sldId id="340" r:id="rId23"/>
    <p:sldId id="339" r:id="rId24"/>
    <p:sldId id="33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68" autoAdjust="0"/>
  </p:normalViewPr>
  <p:slideViewPr>
    <p:cSldViewPr>
      <p:cViewPr varScale="1">
        <p:scale>
          <a:sx n="74" d="100"/>
          <a:sy n="74" d="100"/>
        </p:scale>
        <p:origin x="-142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9" y="3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5ABD07-F4BD-443E-8BF3-A2F6176E1839}" type="datetimeFigureOut">
              <a:rPr lang="en-US"/>
              <a:pPr>
                <a:defRPr/>
              </a:pPr>
              <a:t>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BF9D73-7202-4F64-A5F4-53593CB21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6A358D-4C1A-48AC-8225-A273C4839133}" type="datetimeFigureOut">
              <a:rPr lang="en-US"/>
              <a:pPr>
                <a:defRPr/>
              </a:pPr>
              <a:t>1/2/2013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4A8F42-5ADE-4EFC-8A61-BF1385E5F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A5745E-31B2-45D2-8AA7-1901F36C3A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6B29D-D3A4-4C54-948D-0DBFD5B5F161}" type="datetime1">
              <a:rPr lang="en-US" smtClean="0"/>
              <a:pPr>
                <a:defRPr/>
              </a:pPr>
              <a:t>1/2/2013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1DAC4-10FE-4F00-87FE-97563C2ED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B7EC-C575-4866-8093-1DA5FD79DE0A}" type="datetime1">
              <a:rPr lang="en-US" smtClean="0"/>
              <a:pPr>
                <a:defRPr/>
              </a:pPr>
              <a:t>1/2/2013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B8E0-5939-4651-A0B3-2FB07BB4F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0EFC-3D07-4071-AAA3-BB4AFA8EAC81}" type="datetime1">
              <a:rPr lang="en-US" smtClean="0"/>
              <a:pPr>
                <a:defRPr/>
              </a:pPr>
              <a:t>1/2/2013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1A171-6C69-406C-B8E7-34D9602B7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BDFFE-35FE-4C39-A209-5EF2B7A974ED}" type="datetime1">
              <a:rPr lang="en-US" smtClean="0"/>
              <a:pPr>
                <a:defRPr/>
              </a:pPr>
              <a:t>1/2/2013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F0FA-24FB-4A01-80BF-8E8637CD3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8D03-1E62-453B-A62A-AEE31BAE44F5}" type="datetime1">
              <a:rPr lang="en-US" smtClean="0"/>
              <a:pPr>
                <a:defRPr/>
              </a:pPr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EB3A-4B6E-4E9A-9E93-6EC59E5FA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78EB7-FE02-47D9-853A-628302B3432B}" type="datetime1">
              <a:rPr lang="en-US" smtClean="0"/>
              <a:pPr>
                <a:defRPr/>
              </a:pPr>
              <a:t>1/2/2013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BC18-ACC2-44AD-A092-CB3C4EA52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2E95C-BF6B-44ED-9A8E-1AA00F7E1701}" type="datetime1">
              <a:rPr lang="en-US" smtClean="0"/>
              <a:pPr>
                <a:defRPr/>
              </a:pPr>
              <a:t>1/2/2013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A103-8C54-4941-8EF1-D2A21CC71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5898-58FF-4305-B70B-183B392E3919}" type="datetime1">
              <a:rPr lang="en-US" smtClean="0"/>
              <a:pPr>
                <a:defRPr/>
              </a:pPr>
              <a:t>1/2/2013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560FB-E517-491E-988F-694E74D36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0C5F-E991-4869-80D4-32B41F6B1B04}" type="datetime1">
              <a:rPr lang="en-US" smtClean="0"/>
              <a:pPr>
                <a:defRPr/>
              </a:pPr>
              <a:t>1/2/2013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A127B-E9F8-4567-96FD-514E18CD0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9DEC-7DF9-4C4C-9C10-AE0F9B68E80A}" type="datetime1">
              <a:rPr lang="en-US" smtClean="0"/>
              <a:pPr>
                <a:defRPr/>
              </a:pPr>
              <a:t>1/2/2013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25EC-F2E1-4396-9F7A-B334455C8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408BD-D2A7-4E03-81BE-9473DFE8A7A8}" type="datetime1">
              <a:rPr lang="en-US" smtClean="0"/>
              <a:pPr>
                <a:defRPr/>
              </a:pPr>
              <a:t>1/2/2013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75B70-78B9-47D1-86AF-6E1F90216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58AAC8-64B3-4F95-94EB-E58EFF32EA5C}" type="datetime1">
              <a:rPr lang="en-US" smtClean="0"/>
              <a:pPr>
                <a:defRPr/>
              </a:pPr>
              <a:t>1/2/2013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D1B8E6-3080-4253-BBAB-146EA4A72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1" r:id="rId2"/>
    <p:sldLayoutId id="214748375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51" r:id="rId9"/>
    <p:sldLayoutId id="2147483747" r:id="rId10"/>
    <p:sldLayoutId id="214748374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Interaction Between District Energy and Future Buildings; Distributed Solar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4725144"/>
            <a:ext cx="5328264" cy="1080120"/>
          </a:xfrm>
        </p:spPr>
        <p:txBody>
          <a:bodyPr/>
          <a:lstStyle/>
          <a:p>
            <a:pPr algn="ctr"/>
            <a:r>
              <a:rPr lang="en-US" dirty="0" smtClean="0"/>
              <a:t>Thomas Onno</a:t>
            </a:r>
          </a:p>
          <a:p>
            <a:pPr algn="ctr"/>
            <a:r>
              <a:rPr lang="en-US" dirty="0" err="1" smtClean="0"/>
              <a:t>Gagest</a:t>
            </a:r>
            <a:r>
              <a:rPr lang="en-US" dirty="0" smtClean="0"/>
              <a:t> </a:t>
            </a:r>
            <a:r>
              <a:rPr lang="en-US" dirty="0" smtClean="0"/>
              <a:t>Inc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June 28, 2011</a:t>
            </a:r>
          </a:p>
          <a:p>
            <a:pPr algn="ctr"/>
            <a:endParaRPr lang="en-US" dirty="0"/>
          </a:p>
        </p:txBody>
      </p:sp>
      <p:pic>
        <p:nvPicPr>
          <p:cNvPr id="31746" name="Picture 2" descr="G:\ieajan52011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5733256"/>
            <a:ext cx="2088232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24744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 smtClean="0"/>
              <a:t>Drake Landing Solar Community Housing Layout in Okotoks, Alberta</a:t>
            </a:r>
            <a:endParaRPr lang="en-US" sz="3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67000" y="6525344"/>
            <a:ext cx="4209256" cy="332656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International Energy Agency/Gagest Inc   June 28, 2011</a:t>
            </a:r>
            <a:endParaRPr lang="en-US" dirty="0"/>
          </a:p>
        </p:txBody>
      </p:sp>
      <p:pic>
        <p:nvPicPr>
          <p:cNvPr id="3" name="Picture 2" descr="editDrake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60FB-E517-491E-988F-694E74D36A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63688" y="6237312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Natural Resources Canada: </a:t>
            </a:r>
            <a:r>
              <a:rPr lang="en-US" sz="2000" dirty="0" err="1" smtClean="0">
                <a:solidFill>
                  <a:schemeClr val="bg1"/>
                </a:solidFill>
              </a:rPr>
              <a:t>CanmetENERGY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504056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 smtClean="0"/>
              <a:t>Future Subdivision Layout </a:t>
            </a:r>
            <a:endParaRPr lang="en-US" sz="3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67744" y="6453336"/>
            <a:ext cx="4320480" cy="268139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60FB-E517-491E-988F-694E74D36A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925" y="548680"/>
            <a:ext cx="628015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44208" y="980728"/>
            <a:ext cx="1656184" cy="4176464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 smtClean="0"/>
              <a:t>Space Heating System with Single Row Air Coils</a:t>
            </a:r>
            <a:endParaRPr lang="en-US" sz="3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60032" y="6525344"/>
            <a:ext cx="3993232" cy="196131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115616" y="476672"/>
          <a:ext cx="3888432" cy="6192688"/>
        </p:xfrm>
        <a:graphic>
          <a:graphicData uri="http://schemas.openxmlformats.org/presentationml/2006/ole">
            <p:oleObj spid="_x0000_s10241" r:id="rId3" imgW="3974506" imgH="4900019" progId="Visio.Drawing.11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60FB-E517-491E-988F-694E74D36A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07904" y="5445224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6.5 kW at 65 Deg C Supply</a:t>
            </a:r>
          </a:p>
          <a:p>
            <a:pPr algn="ctr"/>
            <a:r>
              <a:rPr lang="en-US" sz="2800" dirty="0" smtClean="0"/>
              <a:t>170 litres / hr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:\Users\Shared\Pictures\IEAIXTALLINNPHOTOSFINAL\IMG_0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-242888"/>
            <a:ext cx="6300787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0" y="1125538"/>
            <a:ext cx="298782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3800" b="1" dirty="0">
                <a:latin typeface="Calibri" pitchFamily="34" charset="0"/>
                <a:cs typeface="Calibri" pitchFamily="34" charset="0"/>
              </a:rPr>
              <a:t>Air Coil Configuratio</a:t>
            </a:r>
            <a:r>
              <a:rPr lang="en-CA" sz="3800" b="1" dirty="0">
                <a:latin typeface="Constantia" pitchFamily="18" charset="0"/>
              </a:rPr>
              <a:t>n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692275" y="6524625"/>
            <a:ext cx="6594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1400" b="1">
              <a:latin typeface="Constantia" pitchFamily="18" charset="0"/>
            </a:endParaRPr>
          </a:p>
          <a:p>
            <a:pPr eaLnBrk="0" hangingPunct="0"/>
            <a:endParaRPr lang="en-US" sz="1400">
              <a:latin typeface="Constantia" pitchFamily="18" charset="0"/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539750" y="2852738"/>
            <a:ext cx="21605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200" b="1" dirty="0">
                <a:latin typeface="Calibri" pitchFamily="34" charset="0"/>
                <a:cs typeface="Calibri" pitchFamily="34" charset="0"/>
              </a:rPr>
              <a:t>Top Right End Protrusion Connects To Ventilation Preheat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77208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A127B-E9F8-4567-96FD-514E18CD096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800" b="1" dirty="0" smtClean="0"/>
              <a:t>Effect of Ventilation Air Temperature on Water Return Temperature </a:t>
            </a:r>
            <a:endParaRPr lang="en-US" sz="3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67000" y="6525344"/>
            <a:ext cx="4209256" cy="196131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89289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60FB-E517-491E-988F-694E74D36AA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80920" cy="1143000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 smtClean="0"/>
              <a:t>Non-Solar House </a:t>
            </a:r>
            <a:br>
              <a:rPr lang="en-US" sz="3800" b="1" dirty="0" smtClean="0"/>
            </a:br>
            <a:r>
              <a:rPr lang="en-US" sz="3800" b="1" dirty="0" smtClean="0"/>
              <a:t>with DHW Tank System</a:t>
            </a:r>
            <a:endParaRPr lang="en-US" sz="3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06524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Energy Agency/Gagest Inc   June 28, 2011</a:t>
            </a:r>
            <a:endParaRPr 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323528" y="2132856"/>
          <a:ext cx="8352928" cy="4320480"/>
        </p:xfrm>
        <a:graphic>
          <a:graphicData uri="http://schemas.openxmlformats.org/presentationml/2006/ole">
            <p:oleObj spid="_x0000_s8193" r:id="rId3" imgW="10966963" imgH="5545275" progId="Visio.Drawing.11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60FB-E517-491E-988F-694E74D36A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11982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 smtClean="0"/>
              <a:t>Cases, Load Shedding Initiated when Backup Boiler is Needed</a:t>
            </a:r>
            <a:endParaRPr lang="en-US" sz="3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4119736"/>
          </a:xfrm>
        </p:spPr>
        <p:txBody>
          <a:bodyPr/>
          <a:lstStyle/>
          <a:p>
            <a:r>
              <a:rPr lang="en-US" dirty="0" smtClean="0"/>
              <a:t>Case 1: Basic Substation, Constant Temperature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Cases 2, 2.1, 2 NSB: Drop Temperature up to 0.7 Deg C</a:t>
            </a:r>
          </a:p>
          <a:p>
            <a:pPr lvl="3"/>
            <a:r>
              <a:rPr lang="en-US" sz="2400" dirty="0" smtClean="0"/>
              <a:t>Preheat by 1.0 Deg C, Drop by 2.0 Deg C at Night</a:t>
            </a:r>
          </a:p>
          <a:p>
            <a:pPr lvl="3">
              <a:buNone/>
            </a:pPr>
            <a:endParaRPr lang="en-US" dirty="0" smtClean="0"/>
          </a:p>
          <a:p>
            <a:r>
              <a:rPr lang="en-US" dirty="0" smtClean="0"/>
              <a:t>Cases 3, 3.1,3 NSB: Same as 2, + Double Thermal Capacity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Cases 4, 4.1, 4 NSB: Same as 3, with 280 litre DHW Tank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7784" y="6525344"/>
            <a:ext cx="4032448" cy="216024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International Energy Agency/Gagest Inc   June 28,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BF0FA-24FB-4A01-80BF-8E8637CD3F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Cases with 10% Old System Boiler  </a:t>
            </a:r>
            <a:r>
              <a:rPr lang="en-US" sz="2700" b="1" dirty="0" smtClean="0"/>
              <a:t>(</a:t>
            </a:r>
            <a:r>
              <a:rPr lang="en-US" sz="2700" b="1" dirty="0" err="1" smtClean="0"/>
              <a:t>Okotoks</a:t>
            </a:r>
            <a:r>
              <a:rPr lang="en-US" sz="2700" b="1" dirty="0" smtClean="0"/>
              <a:t> Weather)</a:t>
            </a:r>
            <a:endParaRPr lang="en-US" sz="27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67000" y="6525344"/>
            <a:ext cx="3993232" cy="196131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9289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60FB-E517-491E-988F-694E74D36A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71600" y="5877273"/>
            <a:ext cx="734481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3800" b="1" dirty="0">
                <a:solidFill>
                  <a:schemeClr val="tx2"/>
                </a:solidFill>
                <a:latin typeface="Constantia" pitchFamily="18" charset="0"/>
              </a:rPr>
              <a:t>House Heating System Layout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25344"/>
            <a:ext cx="3849216" cy="216024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/>
                </a:solidFill>
              </a:rPr>
              <a:t>International Energy Agency/Gagest Inc   June 28, 2011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A127B-E9F8-4567-96FD-514E18CD096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800" b="1" dirty="0" smtClean="0"/>
              <a:t>Stratification Performance of Three Tank Systems at 178 Litres/Hour</a:t>
            </a:r>
            <a:endParaRPr lang="en-US" sz="3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67000" y="6525344"/>
            <a:ext cx="4065240" cy="196131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32610"/>
            <a:ext cx="8784976" cy="469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60FB-E517-491E-988F-694E74D36AA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86409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IEA CONTRACTS:</a:t>
            </a:r>
            <a:endParaRPr lang="en-CA" sz="4400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8352928" cy="3744416"/>
          </a:xfrm>
        </p:spPr>
        <p:txBody>
          <a:bodyPr/>
          <a:lstStyle/>
          <a:p>
            <a:pPr marL="0" lvl="1" algn="l" eaLnBrk="1" hangingPunct="1"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3400" dirty="0" smtClean="0"/>
              <a:t>Interaction Between District Energy and Future Buildings that have Storage and Intermittent Surplus Energy</a:t>
            </a:r>
          </a:p>
          <a:p>
            <a:pPr lvl="1" algn="l" eaLnBrk="1" hangingPunct="1"/>
            <a:endParaRPr lang="en-US" sz="2200" dirty="0" smtClean="0"/>
          </a:p>
          <a:p>
            <a:pPr marR="0" algn="l" eaLnBrk="1" hangingPunct="1">
              <a:buFont typeface="Arial" charset="0"/>
              <a:buChar char="•"/>
            </a:pPr>
            <a:r>
              <a:rPr lang="en-US" sz="3400" dirty="0" smtClean="0"/>
              <a:t>Distributed Solar Systems Interfaced to a District Heating System that has Seasonal Storage</a:t>
            </a:r>
          </a:p>
          <a:p>
            <a:pPr lvl="1" algn="l" eaLnBrk="1" hangingPunct="1">
              <a:buFont typeface="Arial" charset="0"/>
              <a:buChar char="•"/>
            </a:pPr>
            <a:endParaRPr lang="en-CA" sz="2000" dirty="0" smtClean="0"/>
          </a:p>
          <a:p>
            <a:pPr marR="0" eaLnBrk="1" hangingPunct="1"/>
            <a:endParaRPr lang="en-CA" dirty="0" smtClean="0"/>
          </a:p>
        </p:txBody>
      </p:sp>
      <p:pic>
        <p:nvPicPr>
          <p:cNvPr id="15362" name="Picture 2" descr="G:\ieajan52011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877272"/>
            <a:ext cx="2160240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/>
              <a:t>DHW Tank Recovery from 23°C</a:t>
            </a:r>
            <a:endParaRPr lang="en-US" sz="3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7704" y="6525344"/>
            <a:ext cx="5760640" cy="216024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849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60FB-E517-491E-988F-694E74D36AA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792088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/>
              <a:t>Performance of 10 Collector Array</a:t>
            </a:r>
            <a:endParaRPr lang="en-US" sz="3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492875"/>
            <a:ext cx="4353272" cy="248493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60FB-E517-491E-988F-694E74D36AA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8"/>
            <a:ext cx="9144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72008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/>
              <a:t>Solar Energy Sold to Non-Solar Houses</a:t>
            </a:r>
            <a:endParaRPr lang="en-US" sz="3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525344"/>
            <a:ext cx="4248472" cy="33265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Energy Agency/Gagest Inc   June 28,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60FB-E517-491E-988F-694E74D36AA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399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b="1" dirty="0" smtClean="0"/>
              <a:t>Heat Costs Cents/kWh (20 Yr) 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Okotoks</a:t>
            </a:r>
            <a:r>
              <a:rPr lang="en-US" sz="2400" b="1" dirty="0" smtClean="0"/>
              <a:t> Weather)</a:t>
            </a:r>
            <a:endParaRPr lang="en-US" sz="3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525344"/>
            <a:ext cx="3960440" cy="33265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Energy Agency/Gagest Inc   June 28,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60FB-E517-491E-988F-694E74D36AA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79511" y="1484784"/>
          <a:ext cx="8856985" cy="1800200"/>
        </p:xfrm>
        <a:graphic>
          <a:graphicData uri="http://schemas.openxmlformats.org/drawingml/2006/table">
            <a:tbl>
              <a:tblPr/>
              <a:tblGrid>
                <a:gridCol w="936105"/>
                <a:gridCol w="792088"/>
                <a:gridCol w="720080"/>
                <a:gridCol w="720080"/>
                <a:gridCol w="792088"/>
                <a:gridCol w="720080"/>
                <a:gridCol w="792088"/>
                <a:gridCol w="864096"/>
                <a:gridCol w="792088"/>
                <a:gridCol w="792088"/>
                <a:gridCol w="936104"/>
              </a:tblGrid>
              <a:tr h="900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CASE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NSB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3NSB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4NSB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c/kWh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5.47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5.22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5.06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4.84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4.86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4.57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4.51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350100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To Recover Incremental Solar Cost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14908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Case 6: Branch Line In     4.00 c/kWh  ( + $8500)</a:t>
            </a:r>
          </a:p>
          <a:p>
            <a:r>
              <a:rPr lang="en-US" sz="2400" dirty="0" smtClean="0"/>
              <a:t>             Plus Branch Line  5.15 c/kWh  ( + $2450)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508518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Total Cost (Utility + Private)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66124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Case 7: 20 Yr                  17.9 c/kWh</a:t>
            </a:r>
          </a:p>
          <a:p>
            <a:r>
              <a:rPr lang="en-US" sz="2400" dirty="0" smtClean="0"/>
              <a:t>             30 Yr                   15.1 c/kWh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 smtClean="0"/>
              <a:t>Conclusions    (</a:t>
            </a:r>
            <a:r>
              <a:rPr lang="en-US" sz="3800" b="1" dirty="0" err="1" smtClean="0"/>
              <a:t>Okotoks</a:t>
            </a:r>
            <a:r>
              <a:rPr lang="en-US" sz="3800" b="1" dirty="0" smtClean="0"/>
              <a:t> Weather)</a:t>
            </a:r>
            <a:endParaRPr lang="en-US" sz="3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20479"/>
          </a:xfrm>
        </p:spPr>
        <p:txBody>
          <a:bodyPr/>
          <a:lstStyle/>
          <a:p>
            <a:r>
              <a:rPr lang="en-US" sz="3200" dirty="0" smtClean="0"/>
              <a:t>Low-Energy Houses are well suited to DSM</a:t>
            </a:r>
          </a:p>
          <a:p>
            <a:r>
              <a:rPr lang="en-US" sz="3200" dirty="0" smtClean="0"/>
              <a:t>DHW Storage Tanks are Effective for DSM</a:t>
            </a:r>
          </a:p>
          <a:p>
            <a:r>
              <a:rPr lang="en-US" sz="3200" dirty="0" smtClean="0"/>
              <a:t>DSM  Lowers Energy Cost: 5.47 – 4.5 c/kWh</a:t>
            </a:r>
          </a:p>
          <a:p>
            <a:r>
              <a:rPr lang="en-US" sz="3200" dirty="0" smtClean="0"/>
              <a:t>Privately-Owned Solar: </a:t>
            </a:r>
          </a:p>
          <a:p>
            <a:pPr lvl="1"/>
            <a:r>
              <a:rPr lang="en-US" sz="3000" dirty="0" smtClean="0"/>
              <a:t>Direct – 4.00 – 5.15 c/kWh up to 9% energy</a:t>
            </a:r>
          </a:p>
          <a:p>
            <a:pPr lvl="1"/>
            <a:r>
              <a:rPr lang="en-US" sz="3000" dirty="0" smtClean="0"/>
              <a:t>Via Borehole Seasonal Storage:</a:t>
            </a:r>
          </a:p>
          <a:p>
            <a:pPr lvl="2"/>
            <a:r>
              <a:rPr lang="en-US" sz="3000" dirty="0" smtClean="0"/>
              <a:t>17.9 c/kWh(20 yr): 15.1 c/kWh (30 yr)</a:t>
            </a:r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  <a:p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1840" y="6453336"/>
            <a:ext cx="4536504" cy="268139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International Energy Agency/Gagest Inc   June 28,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60FB-E517-491E-988F-694E74D36AA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2" descr="G:\ieajan52011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805264"/>
            <a:ext cx="2520281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Objectives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623793"/>
          </a:xfrm>
        </p:spPr>
        <p:txBody>
          <a:bodyPr/>
          <a:lstStyle/>
          <a:p>
            <a:r>
              <a:rPr lang="en-US" sz="3600" dirty="0" smtClean="0"/>
              <a:t>Prototype Space Heating/DHW System</a:t>
            </a:r>
          </a:p>
          <a:p>
            <a:r>
              <a:rPr lang="en-US" sz="3600" dirty="0" smtClean="0"/>
              <a:t>Maximize Use of Cogeneration Waste Heat</a:t>
            </a:r>
          </a:p>
          <a:p>
            <a:r>
              <a:rPr lang="en-US" sz="3600" dirty="0" smtClean="0"/>
              <a:t>DSM in Low-Energy Houses</a:t>
            </a:r>
          </a:p>
          <a:p>
            <a:r>
              <a:rPr lang="en-US" sz="3600" dirty="0" smtClean="0"/>
              <a:t>Privately Owned Solar Systems</a:t>
            </a:r>
          </a:p>
          <a:p>
            <a:pPr lvl="1"/>
            <a:r>
              <a:rPr lang="en-US" sz="3600" dirty="0" smtClean="0"/>
              <a:t>Direct Sales via Utility </a:t>
            </a:r>
          </a:p>
          <a:p>
            <a:pPr lvl="1"/>
            <a:r>
              <a:rPr lang="en-US" sz="3600" dirty="0" smtClean="0"/>
              <a:t>Sales via Borehole Seasonal Storage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525344"/>
            <a:ext cx="3849216" cy="1961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Energy Agency/Gagest Inc   June 28,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60FB-E517-491E-988F-694E74D36A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5536" y="692697"/>
            <a:ext cx="8229600" cy="576063"/>
          </a:xfrm>
        </p:spPr>
        <p:txBody>
          <a:bodyPr/>
          <a:lstStyle/>
          <a:p>
            <a:pPr algn="ctr" eaLnBrk="1" hangingPunct="1"/>
            <a:r>
              <a:rPr lang="en-CA" sz="4400" b="1" dirty="0" smtClean="0"/>
              <a:t>Low – Energy Buildings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075240" cy="4896544"/>
          </a:xfrm>
        </p:spPr>
        <p:txBody>
          <a:bodyPr>
            <a:normAutofit lnSpcReduction="10000"/>
          </a:bodyPr>
          <a:lstStyle/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/>
              <a:t>Characteristics of Low-Energy Buildings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500" dirty="0" smtClean="0"/>
              <a:t>Space Heating 8,000 kWh/yr; DHW 4,000 kWh/yr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500" dirty="0" smtClean="0"/>
              <a:t>Low Energy Density = 0.55 – 0.65 </a:t>
            </a:r>
            <a:r>
              <a:rPr lang="en-US" sz="2500" dirty="0" err="1" smtClean="0"/>
              <a:t>MWh</a:t>
            </a:r>
            <a:r>
              <a:rPr lang="en-US" sz="2500" dirty="0" smtClean="0"/>
              <a:t>/</a:t>
            </a:r>
            <a:r>
              <a:rPr lang="en-US" sz="2500" dirty="0" err="1" smtClean="0"/>
              <a:t>m.yr</a:t>
            </a:r>
            <a:endParaRPr lang="en-US" sz="2500" dirty="0" smtClean="0"/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500" dirty="0" smtClean="0"/>
              <a:t>Requires Optimized Subdivision Layout</a:t>
            </a:r>
          </a:p>
          <a:p>
            <a:pPr marL="914717" lvl="2" indent="-246888" eaLnBrk="1" fontAlgn="auto" hangingPunct="1">
              <a:spcAft>
                <a:spcPts val="0"/>
              </a:spcAft>
              <a:buNone/>
              <a:defRPr/>
            </a:pPr>
            <a:endParaRPr lang="en-CA" sz="2500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3200" dirty="0" smtClean="0"/>
              <a:t>Methods to Minimize Fossil Fuel Usage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500" dirty="0" smtClean="0"/>
              <a:t>Low Temperature Space Heating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500" dirty="0" smtClean="0"/>
              <a:t>Low Cost - Load Shedding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500" dirty="0" smtClean="0"/>
              <a:t>Medium Cost - Off Peak Storage for DHW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500" dirty="0" smtClean="0"/>
              <a:t>Active Storage for Space Heating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500" dirty="0" smtClean="0"/>
              <a:t>Solar - with and without Seasonal Storage</a:t>
            </a:r>
            <a:endParaRPr lang="en-CA" sz="2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4968552" cy="268139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BF0FA-24FB-4A01-80BF-8E8637CD3FB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E3D45C-8135-4640-B50F-5D2232B9D94E}" type="slidenum">
              <a:rPr lang="en-US" altLang="en-US" smtClean="0">
                <a:latin typeface="Arial" pitchFamily="34" charset="0"/>
              </a:rPr>
              <a:pPr/>
              <a:t>5</a:t>
            </a:fld>
            <a:endParaRPr lang="en-US" altLang="en-US" sz="1400" b="0" smtClean="0">
              <a:latin typeface="Arial" pitchFamily="34" charset="0"/>
            </a:endParaRPr>
          </a:p>
        </p:txBody>
      </p:sp>
      <p:pic>
        <p:nvPicPr>
          <p:cNvPr id="25603" name="Picture 2" descr="C:\Documents and Settings\All Users\Documents\2009\IEAIX\IEA sharons files\DumontHse 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49216" cy="365125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C:\Documents and Settings\All Users\Documents\2009\IEAIX\IEA sharons files\DumontHse 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8286750" y="6357938"/>
            <a:ext cx="857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onstantia" pitchFamily="18" charset="0"/>
              </a:rPr>
              <a:t>25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987825" y="188640"/>
            <a:ext cx="48245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800" dirty="0" smtClean="0">
                <a:latin typeface="Constantia" pitchFamily="18" charset="0"/>
              </a:rPr>
              <a:t>Solar Collectors 15.6 m²</a:t>
            </a:r>
          </a:p>
          <a:p>
            <a:pPr algn="ctr"/>
            <a:r>
              <a:rPr lang="en-CA" sz="2800" dirty="0" smtClean="0">
                <a:latin typeface="Constantia" pitchFamily="18" charset="0"/>
              </a:rPr>
              <a:t>4,000 Litre Storage</a:t>
            </a:r>
            <a:endParaRPr lang="en-CA" sz="2800" dirty="0">
              <a:latin typeface="Constantia" pitchFamily="18" charset="0"/>
            </a:endParaRPr>
          </a:p>
          <a:p>
            <a:pPr algn="ctr"/>
            <a:endParaRPr lang="en-CA" sz="2800" dirty="0">
              <a:latin typeface="Constantia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040560" cy="365125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A127B-E9F8-4567-96FD-514E18CD096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05800" cy="1656184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/>
              <a:t>Loss in Temperature with No Space Heat (Tin-Tout normalized to 40°C)</a:t>
            </a:r>
            <a:endParaRPr lang="en-US" sz="3800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67000" y="6525344"/>
            <a:ext cx="4425280" cy="196131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8497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60FB-E517-491E-988F-694E74D36A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548680"/>
            <a:ext cx="8856984" cy="1224136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 smtClean="0"/>
              <a:t>Transient Characteristics of Dumont House</a:t>
            </a:r>
            <a:br>
              <a:rPr lang="en-US" sz="3800" b="1" dirty="0" smtClean="0"/>
            </a:br>
            <a:r>
              <a:rPr lang="en-US" sz="3800" b="1" dirty="0" smtClean="0"/>
              <a:t> (Tin-Tout normalized to 40°C)</a:t>
            </a:r>
            <a:endParaRPr lang="en-US" sz="3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67000" y="6453336"/>
            <a:ext cx="4137248" cy="268139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78497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60FB-E517-491E-988F-694E74D36A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b="1" dirty="0" smtClean="0"/>
              <a:t>Temperature Drop in Dumont House</a:t>
            </a: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4200" b="1" dirty="0" smtClean="0"/>
              <a:t> (Tin-Tout Normalized to 40°C)</a:t>
            </a:r>
            <a:endParaRPr lang="en-US" sz="4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67000" y="6525344"/>
            <a:ext cx="4641304" cy="196131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International Energy Agency/Gagest Inc   June 28, 2011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849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60FB-E517-491E-988F-694E74D36AA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</TotalTime>
  <Words>684</Words>
  <Application>Microsoft Office PowerPoint</Application>
  <PresentationFormat>On-screen Show (4:3)</PresentationFormat>
  <Paragraphs>143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Flow</vt:lpstr>
      <vt:lpstr>Microsoft Office Visio Drawing</vt:lpstr>
      <vt:lpstr>Interaction Between District Energy and Future Buildings; Distributed Solar Systems</vt:lpstr>
      <vt:lpstr>IEA CONTRACTS:</vt:lpstr>
      <vt:lpstr>Objectives</vt:lpstr>
      <vt:lpstr>Low – Energy Buildings </vt:lpstr>
      <vt:lpstr>Slide 5</vt:lpstr>
      <vt:lpstr>Slide 6</vt:lpstr>
      <vt:lpstr>Loss in Temperature with No Space Heat (Tin-Tout normalized to 40°C)</vt:lpstr>
      <vt:lpstr>Transient Characteristics of Dumont House  (Tin-Tout normalized to 40°C)</vt:lpstr>
      <vt:lpstr>Temperature Drop in Dumont House  (Tin-Tout Normalized to 40°C)</vt:lpstr>
      <vt:lpstr>Drake Landing Solar Community Housing Layout in Okotoks, Alberta</vt:lpstr>
      <vt:lpstr>Future Subdivision Layout </vt:lpstr>
      <vt:lpstr>Space Heating System with Single Row Air Coils</vt:lpstr>
      <vt:lpstr>Slide 13</vt:lpstr>
      <vt:lpstr>Effect of Ventilation Air Temperature on Water Return Temperature </vt:lpstr>
      <vt:lpstr>Non-Solar House  with DHW Tank System</vt:lpstr>
      <vt:lpstr>Cases, Load Shedding Initiated when Backup Boiler is Needed</vt:lpstr>
      <vt:lpstr>Cases with 10% Old System Boiler  (Okotoks Weather)</vt:lpstr>
      <vt:lpstr>Slide 18</vt:lpstr>
      <vt:lpstr>Stratification Performance of Three Tank Systems at 178 Litres/Hour</vt:lpstr>
      <vt:lpstr>DHW Tank Recovery from 23°C</vt:lpstr>
      <vt:lpstr>Performance of 10 Collector Array</vt:lpstr>
      <vt:lpstr>Solar Energy Sold to Non-Solar Houses</vt:lpstr>
      <vt:lpstr>Heat Costs Cents/kWh (20 Yr)  (Okotoks Weather)</vt:lpstr>
      <vt:lpstr>Conclusions    (Okotoks Weather)</vt:lpstr>
    </vt:vector>
  </TitlesOfParts>
  <Company>Gagest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Sharon Onno</dc:creator>
  <cp:lastModifiedBy>Sharon Onno</cp:lastModifiedBy>
  <cp:revision>235</cp:revision>
  <dcterms:created xsi:type="dcterms:W3CDTF">2009-11-04T15:30:55Z</dcterms:created>
  <dcterms:modified xsi:type="dcterms:W3CDTF">2013-01-02T22:31:19Z</dcterms:modified>
</cp:coreProperties>
</file>